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1" r:id="rId3"/>
    <p:sldId id="272" r:id="rId4"/>
    <p:sldId id="265" r:id="rId5"/>
    <p:sldId id="270" r:id="rId6"/>
    <p:sldId id="266" r:id="rId7"/>
    <p:sldId id="267" r:id="rId8"/>
    <p:sldId id="271" r:id="rId9"/>
    <p:sldId id="273" r:id="rId10"/>
    <p:sldId id="274" r:id="rId11"/>
    <p:sldId id="275"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883F12"/>
    <a:srgbClr val="3066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207"/>
    <p:restoredTop sz="96205"/>
  </p:normalViewPr>
  <p:slideViewPr>
    <p:cSldViewPr snapToGrid="0" snapToObjects="1">
      <p:cViewPr varScale="1">
        <p:scale>
          <a:sx n="126" d="100"/>
          <a:sy n="126" d="100"/>
        </p:scale>
        <p:origin x="1184" y="192"/>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2.JPG>
</file>

<file path=ppt/media/image3.gif>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31808D-A5B3-4640-BC9B-F826276792BF}" type="datetimeFigureOut">
              <a:rPr lang="en-US" smtClean="0"/>
              <a:t>8/9/23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12D403-9553-A443-B64C-75FCCC974B5B}" type="slidenum">
              <a:rPr lang="en-US" smtClean="0"/>
              <a:t>‹#›</a:t>
            </a:fld>
            <a:endParaRPr lang="en-US" dirty="0"/>
          </a:p>
        </p:txBody>
      </p:sp>
    </p:spTree>
    <p:extLst>
      <p:ext uri="{BB962C8B-B14F-4D97-AF65-F5344CB8AC3E}">
        <p14:creationId xmlns:p14="http://schemas.microsoft.com/office/powerpoint/2010/main" val="1625557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12D403-9553-A443-B64C-75FCCC974B5B}" type="slidenum">
              <a:rPr lang="en-US" smtClean="0"/>
              <a:t>6</a:t>
            </a:fld>
            <a:endParaRPr lang="en-US" dirty="0"/>
          </a:p>
        </p:txBody>
      </p:sp>
    </p:spTree>
    <p:extLst>
      <p:ext uri="{BB962C8B-B14F-4D97-AF65-F5344CB8AC3E}">
        <p14:creationId xmlns:p14="http://schemas.microsoft.com/office/powerpoint/2010/main" val="20681493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09C3-10D5-BF4D-AFDB-535FEBF22B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2FC7A3A-A787-B643-8D77-650C127648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3C213B-4970-474D-973A-58922D3FA9CD}"/>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5" name="Footer Placeholder 4">
            <a:extLst>
              <a:ext uri="{FF2B5EF4-FFF2-40B4-BE49-F238E27FC236}">
                <a16:creationId xmlns:a16="http://schemas.microsoft.com/office/drawing/2014/main" id="{2626EA02-C353-1045-9E34-DEDD0A0B7E2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C432429-0749-5446-A663-BB6C59150680}"/>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2801910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DA54B-7312-0541-8311-787BD506C1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7737224-3A40-FA4E-9BE7-5F84A7C604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5E7034-9953-DD45-85AB-58C3BF05541E}"/>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5" name="Footer Placeholder 4">
            <a:extLst>
              <a:ext uri="{FF2B5EF4-FFF2-40B4-BE49-F238E27FC236}">
                <a16:creationId xmlns:a16="http://schemas.microsoft.com/office/drawing/2014/main" id="{582E8930-A757-3E41-96CF-A3183B54A09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69FC1D0-1CCA-EA41-B244-D6C670E3253D}"/>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2713847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9CED8E-5DCC-2D45-A6BD-A24F282443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719F4B-CFD2-D347-A766-C1754B0772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D2DD69-B605-4341-82BD-6F122636E872}"/>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5" name="Footer Placeholder 4">
            <a:extLst>
              <a:ext uri="{FF2B5EF4-FFF2-40B4-BE49-F238E27FC236}">
                <a16:creationId xmlns:a16="http://schemas.microsoft.com/office/drawing/2014/main" id="{AB32FB81-4FEB-8047-8DC9-1E7AE2C35C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8253FE4-D8DF-A247-82FB-EBA8B96A8E37}"/>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26391770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3799A-694D-474E-873B-5A522F5943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0398E9-1376-FE46-9B02-F565502645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A5EF07-87C0-8A49-A958-4E78815B9970}"/>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5" name="Footer Placeholder 4">
            <a:extLst>
              <a:ext uri="{FF2B5EF4-FFF2-40B4-BE49-F238E27FC236}">
                <a16:creationId xmlns:a16="http://schemas.microsoft.com/office/drawing/2014/main" id="{94CDE335-0659-5D45-8563-A7903483577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742B5A3-E993-934D-B96C-A5CFF649712B}"/>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1680295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F1AB4-F697-A949-8A62-14E87EDCCE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37A88C-749B-BE43-818F-7B30C78BBD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B276D0-2E55-B44C-82BF-959D2A19FE23}"/>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5" name="Footer Placeholder 4">
            <a:extLst>
              <a:ext uri="{FF2B5EF4-FFF2-40B4-BE49-F238E27FC236}">
                <a16:creationId xmlns:a16="http://schemas.microsoft.com/office/drawing/2014/main" id="{DAECF4DB-427D-8940-BFBD-8302ED6063B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6DE242-9712-704C-96A0-96A8A072E8AF}"/>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3733720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F51DA-2C1E-5F4D-917A-82878988A9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531F6D-FD74-8048-9742-4B0454C8961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7EE7B3-DF31-0445-BBBF-581BC40E40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EABC98-AF1D-F74C-A4E8-B85252314F21}"/>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6" name="Footer Placeholder 5">
            <a:extLst>
              <a:ext uri="{FF2B5EF4-FFF2-40B4-BE49-F238E27FC236}">
                <a16:creationId xmlns:a16="http://schemas.microsoft.com/office/drawing/2014/main" id="{EC2E3E4B-DD80-4A48-86FD-60A14EB7ABF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35CAC8C-2322-E048-B515-8932D3FA616F}"/>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3698257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56A1E-93A7-E84B-9FA2-A8FE713037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C153BD-4EF3-E740-BE4D-DB5D0DBC3F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BFCF903-B877-B046-B4EF-EAFF954212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162236-3E1D-4E49-B36C-1BCB69075A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37DF6B-B923-9845-86E7-A3DAEC7DBF8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1DF648-83C3-364B-876C-197CC1E2CD6C}"/>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8" name="Footer Placeholder 7">
            <a:extLst>
              <a:ext uri="{FF2B5EF4-FFF2-40B4-BE49-F238E27FC236}">
                <a16:creationId xmlns:a16="http://schemas.microsoft.com/office/drawing/2014/main" id="{0BC00BBC-CA9F-BE4F-AE78-8E73870AFC1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8FD4140-3488-124E-BD42-F4F8CB3E785C}"/>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1575712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71EEB-8461-DE47-A129-0CB1C777ED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0090A59-76E2-CB4A-B771-37DD338D8A00}"/>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4" name="Footer Placeholder 3">
            <a:extLst>
              <a:ext uri="{FF2B5EF4-FFF2-40B4-BE49-F238E27FC236}">
                <a16:creationId xmlns:a16="http://schemas.microsoft.com/office/drawing/2014/main" id="{FD03CF6E-0F33-C44C-947F-913003DD1BC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6BE028-50DA-124A-94D7-8E42A20E39D5}"/>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1877143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40A7D2-300A-BE4C-A220-C0B6811AD035}"/>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3" name="Footer Placeholder 2">
            <a:extLst>
              <a:ext uri="{FF2B5EF4-FFF2-40B4-BE49-F238E27FC236}">
                <a16:creationId xmlns:a16="http://schemas.microsoft.com/office/drawing/2014/main" id="{B07312CD-91C8-8F45-9BFB-1CA12DD1F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70166F7-5ED8-F14D-989B-636D565748EA}"/>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2967474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F9010-29EC-4140-BEFE-483E19F56A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2DB8EB-2543-7349-B237-494A3F9E66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FA7C52-B968-E547-8CD5-7ED74F10D4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9EE7CB-6A06-6346-A5AC-6305D70B0E47}"/>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6" name="Footer Placeholder 5">
            <a:extLst>
              <a:ext uri="{FF2B5EF4-FFF2-40B4-BE49-F238E27FC236}">
                <a16:creationId xmlns:a16="http://schemas.microsoft.com/office/drawing/2014/main" id="{4CE81AF9-16E2-CD4B-BC1A-F480C3EB591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2C5AAC2-8874-9B4B-9529-F0D9E01DF558}"/>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445062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2601F-3563-C247-A093-17365DACB7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E7548B9-920D-EF43-A4FB-B6FD94E6BE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7B24C5FB-0C75-1B44-8090-9A36B2BAA1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510A94-3218-F748-9B9D-E6E82CE106EE}"/>
              </a:ext>
            </a:extLst>
          </p:cNvPr>
          <p:cNvSpPr>
            <a:spLocks noGrp="1"/>
          </p:cNvSpPr>
          <p:nvPr>
            <p:ph type="dt" sz="half" idx="10"/>
          </p:nvPr>
        </p:nvSpPr>
        <p:spPr/>
        <p:txBody>
          <a:bodyPr/>
          <a:lstStyle/>
          <a:p>
            <a:fld id="{BCA5B3C8-3D45-CA4E-85BF-C1E754C47F7A}" type="datetimeFigureOut">
              <a:rPr lang="en-US" smtClean="0"/>
              <a:t>8/9/23</a:t>
            </a:fld>
            <a:endParaRPr lang="en-US" dirty="0"/>
          </a:p>
        </p:txBody>
      </p:sp>
      <p:sp>
        <p:nvSpPr>
          <p:cNvPr id="6" name="Footer Placeholder 5">
            <a:extLst>
              <a:ext uri="{FF2B5EF4-FFF2-40B4-BE49-F238E27FC236}">
                <a16:creationId xmlns:a16="http://schemas.microsoft.com/office/drawing/2014/main" id="{29C3B717-6E87-EE47-916E-6B935EF9079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12B6518-893B-6047-B9E8-6A1EBCB5BFFC}"/>
              </a:ext>
            </a:extLst>
          </p:cNvPr>
          <p:cNvSpPr>
            <a:spLocks noGrp="1"/>
          </p:cNvSpPr>
          <p:nvPr>
            <p:ph type="sldNum" sz="quarter" idx="12"/>
          </p:nvPr>
        </p:nvSpPr>
        <p:spPr/>
        <p:txBody>
          <a:bodyPr/>
          <a:lstStyle/>
          <a:p>
            <a:fld id="{A789AA0C-A551-4F45-8E34-AA6DD03C8FF0}" type="slidenum">
              <a:rPr lang="en-US" smtClean="0"/>
              <a:t>‹#›</a:t>
            </a:fld>
            <a:endParaRPr lang="en-US" dirty="0"/>
          </a:p>
        </p:txBody>
      </p:sp>
    </p:spTree>
    <p:extLst>
      <p:ext uri="{BB962C8B-B14F-4D97-AF65-F5344CB8AC3E}">
        <p14:creationId xmlns:p14="http://schemas.microsoft.com/office/powerpoint/2010/main" val="1473325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CEA1EA-B880-9744-9051-44AF966D44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B3C9DC-0F28-B24E-9EAD-8DE0BE3F7A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65FA34-5C2D-284D-A944-8FF4E1AFAB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A5B3C8-3D45-CA4E-85BF-C1E754C47F7A}" type="datetimeFigureOut">
              <a:rPr lang="en-US" smtClean="0"/>
              <a:t>8/9/23</a:t>
            </a:fld>
            <a:endParaRPr lang="en-US" dirty="0"/>
          </a:p>
        </p:txBody>
      </p:sp>
      <p:sp>
        <p:nvSpPr>
          <p:cNvPr id="5" name="Footer Placeholder 4">
            <a:extLst>
              <a:ext uri="{FF2B5EF4-FFF2-40B4-BE49-F238E27FC236}">
                <a16:creationId xmlns:a16="http://schemas.microsoft.com/office/drawing/2014/main" id="{9A0BF366-9226-DE4D-A621-64217D763C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99A4E75-3CEC-BE4E-A74F-D2E7D38516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89AA0C-A551-4F45-8E34-AA6DD03C8FF0}" type="slidenum">
              <a:rPr lang="en-US" smtClean="0"/>
              <a:t>‹#›</a:t>
            </a:fld>
            <a:endParaRPr lang="en-US" dirty="0"/>
          </a:p>
        </p:txBody>
      </p:sp>
      <p:pic>
        <p:nvPicPr>
          <p:cNvPr id="7" name="Picture 6">
            <a:extLst>
              <a:ext uri="{FF2B5EF4-FFF2-40B4-BE49-F238E27FC236}">
                <a16:creationId xmlns:a16="http://schemas.microsoft.com/office/drawing/2014/main" id="{7C39B835-2077-DC41-8EC6-A667D996CA41}"/>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2" y="6172200"/>
            <a:ext cx="12192000" cy="685799"/>
          </a:xfrm>
          <a:prstGeom prst="rect">
            <a:avLst/>
          </a:prstGeom>
        </p:spPr>
      </p:pic>
    </p:spTree>
    <p:extLst>
      <p:ext uri="{BB962C8B-B14F-4D97-AF65-F5344CB8AC3E}">
        <p14:creationId xmlns:p14="http://schemas.microsoft.com/office/powerpoint/2010/main" val="1706728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0E4421-4CC8-0D4C-A410-88959AA6BB58}"/>
              </a:ext>
            </a:extLst>
          </p:cNvPr>
          <p:cNvPicPr>
            <a:picLocks noChangeAspect="1"/>
          </p:cNvPicPr>
          <p:nvPr/>
        </p:nvPicPr>
        <p:blipFill rotWithShape="1">
          <a:blip r:embed="rId2"/>
          <a:srcRect l="-120" t="19116" r="120" b="16730"/>
          <a:stretch/>
        </p:blipFill>
        <p:spPr>
          <a:xfrm>
            <a:off x="0" y="0"/>
            <a:ext cx="12201180" cy="5870713"/>
          </a:xfrm>
          <a:prstGeom prst="rect">
            <a:avLst/>
          </a:prstGeom>
        </p:spPr>
      </p:pic>
      <p:sp>
        <p:nvSpPr>
          <p:cNvPr id="11" name="Rectangle 10">
            <a:extLst>
              <a:ext uri="{FF2B5EF4-FFF2-40B4-BE49-F238E27FC236}">
                <a16:creationId xmlns:a16="http://schemas.microsoft.com/office/drawing/2014/main" id="{97422F11-6A67-7140-A861-14E46C8DE521}"/>
              </a:ext>
            </a:extLst>
          </p:cNvPr>
          <p:cNvSpPr/>
          <p:nvPr/>
        </p:nvSpPr>
        <p:spPr>
          <a:xfrm>
            <a:off x="8416" y="5193074"/>
            <a:ext cx="12192000" cy="695738"/>
          </a:xfrm>
          <a:prstGeom prst="rect">
            <a:avLst/>
          </a:prstGeom>
          <a:gradFill flip="none" rotWithShape="1">
            <a:gsLst>
              <a:gs pos="0">
                <a:schemeClr val="bg1"/>
              </a:gs>
              <a:gs pos="99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F6E00FD5-337B-3D47-BB93-E41F189E1D91}"/>
              </a:ext>
            </a:extLst>
          </p:cNvPr>
          <p:cNvPicPr>
            <a:picLocks noChangeAspect="1"/>
          </p:cNvPicPr>
          <p:nvPr/>
        </p:nvPicPr>
        <p:blipFill>
          <a:blip r:embed="rId3"/>
          <a:stretch>
            <a:fillRect/>
          </a:stretch>
        </p:blipFill>
        <p:spPr>
          <a:xfrm>
            <a:off x="9994" y="4931388"/>
            <a:ext cx="1082368" cy="1088888"/>
          </a:xfrm>
          <a:prstGeom prst="rect">
            <a:avLst/>
          </a:prstGeom>
        </p:spPr>
      </p:pic>
      <p:sp>
        <p:nvSpPr>
          <p:cNvPr id="2" name="Title 1">
            <a:extLst>
              <a:ext uri="{FF2B5EF4-FFF2-40B4-BE49-F238E27FC236}">
                <a16:creationId xmlns:a16="http://schemas.microsoft.com/office/drawing/2014/main" id="{9266C81E-012D-E84F-8AFB-1F0171E12BAA}"/>
              </a:ext>
            </a:extLst>
          </p:cNvPr>
          <p:cNvSpPr>
            <a:spLocks noGrp="1"/>
          </p:cNvSpPr>
          <p:nvPr>
            <p:ph type="ctrTitle"/>
          </p:nvPr>
        </p:nvSpPr>
        <p:spPr>
          <a:xfrm>
            <a:off x="515899" y="4715603"/>
            <a:ext cx="11160202" cy="1478779"/>
          </a:xfrm>
        </p:spPr>
        <p:txBody>
          <a:bodyPr>
            <a:normAutofit/>
          </a:bodyPr>
          <a:lstStyle/>
          <a:p>
            <a:r>
              <a:rPr lang="en-US" sz="3200" b="1" dirty="0">
                <a:ln w="3175">
                  <a:solidFill>
                    <a:schemeClr val="tx1"/>
                  </a:solidFill>
                </a:ln>
                <a:latin typeface="Avenir Book" panose="02000503020000020003" pitchFamily="2" charset="0"/>
              </a:rPr>
              <a:t>Shallow Seismic Refraction – Unit 3</a:t>
            </a:r>
            <a:br>
              <a:rPr lang="en-US" sz="3200" dirty="0">
                <a:ln w="3175">
                  <a:solidFill>
                    <a:schemeClr val="tx1"/>
                  </a:solidFill>
                </a:ln>
                <a:latin typeface="Avenir Book" panose="02000503020000020003" pitchFamily="2" charset="0"/>
              </a:rPr>
            </a:br>
            <a:r>
              <a:rPr lang="en-US" sz="3200" dirty="0">
                <a:ln w="3175">
                  <a:solidFill>
                    <a:schemeClr val="tx1"/>
                  </a:solidFill>
                </a:ln>
                <a:latin typeface="Avenir Book" panose="02000503020000020003" pitchFamily="2" charset="0"/>
              </a:rPr>
              <a:t> Part 1: Field data acquisition and instrument setup</a:t>
            </a:r>
          </a:p>
        </p:txBody>
      </p:sp>
      <p:sp>
        <p:nvSpPr>
          <p:cNvPr id="8" name="TextBox 7">
            <a:extLst>
              <a:ext uri="{FF2B5EF4-FFF2-40B4-BE49-F238E27FC236}">
                <a16:creationId xmlns:a16="http://schemas.microsoft.com/office/drawing/2014/main" id="{43A5BB47-12CD-6744-922E-34A7B860D2AD}"/>
              </a:ext>
            </a:extLst>
          </p:cNvPr>
          <p:cNvSpPr txBox="1"/>
          <p:nvPr/>
        </p:nvSpPr>
        <p:spPr>
          <a:xfrm>
            <a:off x="8956884" y="6581001"/>
            <a:ext cx="3235116" cy="276999"/>
          </a:xfrm>
          <a:prstGeom prst="rect">
            <a:avLst/>
          </a:prstGeom>
          <a:noFill/>
        </p:spPr>
        <p:txBody>
          <a:bodyPr wrap="none" rtlCol="0">
            <a:spAutoFit/>
          </a:bodyPr>
          <a:lstStyle/>
          <a:p>
            <a:r>
              <a:rPr lang="en-US" sz="1200" i="1" dirty="0">
                <a:solidFill>
                  <a:schemeClr val="bg1"/>
                </a:solidFill>
              </a:rPr>
              <a:t>Image credit: J. Louie, University of Nevada-Reno</a:t>
            </a:r>
          </a:p>
        </p:txBody>
      </p:sp>
    </p:spTree>
    <p:extLst>
      <p:ext uri="{BB962C8B-B14F-4D97-AF65-F5344CB8AC3E}">
        <p14:creationId xmlns:p14="http://schemas.microsoft.com/office/powerpoint/2010/main" val="16981607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6DC4-2923-2C49-8778-46DE987B40B4}"/>
              </a:ext>
            </a:extLst>
          </p:cNvPr>
          <p:cNvSpPr>
            <a:spLocks noGrp="1"/>
          </p:cNvSpPr>
          <p:nvPr>
            <p:ph type="title"/>
          </p:nvPr>
        </p:nvSpPr>
        <p:spPr/>
        <p:txBody>
          <a:bodyPr/>
          <a:lstStyle/>
          <a:p>
            <a:r>
              <a:rPr lang="en-US" dirty="0"/>
              <a:t>Data acquisition: setup</a:t>
            </a:r>
          </a:p>
        </p:txBody>
      </p:sp>
      <p:sp>
        <p:nvSpPr>
          <p:cNvPr id="7" name="Content Placeholder 6">
            <a:extLst>
              <a:ext uri="{FF2B5EF4-FFF2-40B4-BE49-F238E27FC236}">
                <a16:creationId xmlns:a16="http://schemas.microsoft.com/office/drawing/2014/main" id="{8EC08A8D-29BF-864A-9F8B-C0348E9DF39E}"/>
              </a:ext>
            </a:extLst>
          </p:cNvPr>
          <p:cNvSpPr>
            <a:spLocks noGrp="1"/>
          </p:cNvSpPr>
          <p:nvPr>
            <p:ph idx="1"/>
          </p:nvPr>
        </p:nvSpPr>
        <p:spPr>
          <a:xfrm>
            <a:off x="457710" y="1414451"/>
            <a:ext cx="10896090" cy="4440164"/>
          </a:xfrm>
        </p:spPr>
        <p:txBody>
          <a:bodyPr>
            <a:normAutofit/>
          </a:bodyPr>
          <a:lstStyle/>
          <a:p>
            <a:r>
              <a:rPr lang="en-US" sz="2400" u="sng" dirty="0"/>
              <a:t>Stacking</a:t>
            </a:r>
            <a:r>
              <a:rPr lang="en-US" sz="2400" dirty="0"/>
              <a:t>: This is simply a geophysics word that means “repeated measurements.”  By repeating the seismic source “shot” – whether it is a hammer strike, weight drop, or something else – it is possible to combine the data from each repetition and produce a dataset with higher signal strength and lower noise. </a:t>
            </a:r>
          </a:p>
          <a:p>
            <a:pPr marL="0" indent="0">
              <a:buNone/>
            </a:pPr>
            <a:endParaRPr lang="en-US" sz="2400" dirty="0">
              <a:highlight>
                <a:srgbClr val="FF0000"/>
              </a:highlight>
            </a:endParaRPr>
          </a:p>
        </p:txBody>
      </p:sp>
      <p:pic>
        <p:nvPicPr>
          <p:cNvPr id="9" name="Picture 8">
            <a:extLst>
              <a:ext uri="{FF2B5EF4-FFF2-40B4-BE49-F238E27FC236}">
                <a16:creationId xmlns:a16="http://schemas.microsoft.com/office/drawing/2014/main" id="{1030235F-53B9-8047-8188-394A1384CF01}"/>
              </a:ext>
            </a:extLst>
          </p:cNvPr>
          <p:cNvPicPr>
            <a:picLocks noChangeAspect="1"/>
          </p:cNvPicPr>
          <p:nvPr/>
        </p:nvPicPr>
        <p:blipFill>
          <a:blip r:embed="rId2"/>
          <a:stretch>
            <a:fillRect/>
          </a:stretch>
        </p:blipFill>
        <p:spPr>
          <a:xfrm>
            <a:off x="3342573" y="2994046"/>
            <a:ext cx="4663971" cy="2860569"/>
          </a:xfrm>
          <a:prstGeom prst="rect">
            <a:avLst/>
          </a:prstGeom>
        </p:spPr>
      </p:pic>
      <p:sp>
        <p:nvSpPr>
          <p:cNvPr id="5" name="TextBox 4">
            <a:extLst>
              <a:ext uri="{FF2B5EF4-FFF2-40B4-BE49-F238E27FC236}">
                <a16:creationId xmlns:a16="http://schemas.microsoft.com/office/drawing/2014/main" id="{5CFE37B2-70D8-AD4B-BAAF-EF8D1CE78864}"/>
              </a:ext>
            </a:extLst>
          </p:cNvPr>
          <p:cNvSpPr txBox="1"/>
          <p:nvPr/>
        </p:nvSpPr>
        <p:spPr>
          <a:xfrm>
            <a:off x="8956884" y="6581001"/>
            <a:ext cx="2837956" cy="276999"/>
          </a:xfrm>
          <a:prstGeom prst="rect">
            <a:avLst/>
          </a:prstGeom>
          <a:noFill/>
        </p:spPr>
        <p:txBody>
          <a:bodyPr wrap="none" rtlCol="0">
            <a:spAutoFit/>
          </a:bodyPr>
          <a:lstStyle/>
          <a:p>
            <a:r>
              <a:rPr lang="en-US" sz="1200" i="1" dirty="0">
                <a:solidFill>
                  <a:schemeClr val="bg1"/>
                </a:solidFill>
              </a:rPr>
              <a:t>Image credit: Andy Parsekian, U. Wyoming</a:t>
            </a:r>
          </a:p>
        </p:txBody>
      </p:sp>
    </p:spTree>
    <p:extLst>
      <p:ext uri="{BB962C8B-B14F-4D97-AF65-F5344CB8AC3E}">
        <p14:creationId xmlns:p14="http://schemas.microsoft.com/office/powerpoint/2010/main" val="3879029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6DC4-2923-2C49-8778-46DE987B40B4}"/>
              </a:ext>
            </a:extLst>
          </p:cNvPr>
          <p:cNvSpPr>
            <a:spLocks noGrp="1"/>
          </p:cNvSpPr>
          <p:nvPr>
            <p:ph type="title"/>
          </p:nvPr>
        </p:nvSpPr>
        <p:spPr/>
        <p:txBody>
          <a:bodyPr/>
          <a:lstStyle/>
          <a:p>
            <a:r>
              <a:rPr lang="en-US" dirty="0"/>
              <a:t>Data acquisition: setup</a:t>
            </a:r>
          </a:p>
        </p:txBody>
      </p:sp>
      <p:sp>
        <p:nvSpPr>
          <p:cNvPr id="6" name="TextBox 5">
            <a:extLst>
              <a:ext uri="{FF2B5EF4-FFF2-40B4-BE49-F238E27FC236}">
                <a16:creationId xmlns:a16="http://schemas.microsoft.com/office/drawing/2014/main" id="{BD845BEC-4BE7-0A40-B579-69CE3A51C2FE}"/>
              </a:ext>
            </a:extLst>
          </p:cNvPr>
          <p:cNvSpPr txBox="1"/>
          <p:nvPr/>
        </p:nvSpPr>
        <p:spPr>
          <a:xfrm>
            <a:off x="8956884" y="6581001"/>
            <a:ext cx="3235116" cy="276999"/>
          </a:xfrm>
          <a:prstGeom prst="rect">
            <a:avLst/>
          </a:prstGeom>
          <a:noFill/>
        </p:spPr>
        <p:txBody>
          <a:bodyPr wrap="none" rtlCol="0">
            <a:spAutoFit/>
          </a:bodyPr>
          <a:lstStyle/>
          <a:p>
            <a:r>
              <a:rPr lang="en-US" sz="1200" i="1" dirty="0">
                <a:solidFill>
                  <a:schemeClr val="bg1"/>
                </a:solidFill>
              </a:rPr>
              <a:t>Image credit: J. Louie, University of Nevada-Reno</a:t>
            </a:r>
          </a:p>
        </p:txBody>
      </p:sp>
      <p:sp>
        <p:nvSpPr>
          <p:cNvPr id="7" name="Content Placeholder 6">
            <a:extLst>
              <a:ext uri="{FF2B5EF4-FFF2-40B4-BE49-F238E27FC236}">
                <a16:creationId xmlns:a16="http://schemas.microsoft.com/office/drawing/2014/main" id="{8EC08A8D-29BF-864A-9F8B-C0348E9DF39E}"/>
              </a:ext>
            </a:extLst>
          </p:cNvPr>
          <p:cNvSpPr>
            <a:spLocks noGrp="1"/>
          </p:cNvSpPr>
          <p:nvPr>
            <p:ph idx="1"/>
          </p:nvPr>
        </p:nvSpPr>
        <p:spPr>
          <a:xfrm>
            <a:off x="457710" y="1414451"/>
            <a:ext cx="8499174" cy="4440164"/>
          </a:xfrm>
        </p:spPr>
        <p:txBody>
          <a:bodyPr>
            <a:normAutofit/>
          </a:bodyPr>
          <a:lstStyle/>
          <a:p>
            <a:r>
              <a:rPr lang="en-US" sz="2400" u="sng" dirty="0"/>
              <a:t>Shot locations</a:t>
            </a:r>
            <a:r>
              <a:rPr lang="en-US" sz="2400" dirty="0"/>
              <a:t>: Once you have set up the geophones on your seismic line, you can make one, two, or many shots on and near the line.  ONE shot can give you an estimate of velocity over depth, assuming a horizontally layered subsurface. TWO shots can also allow you to estimate the angle of subsurface layers if they are dipping.  Using MANY shots can allow for 2D images to be calculated.</a:t>
            </a:r>
          </a:p>
          <a:p>
            <a:pPr marL="0" indent="0">
              <a:buNone/>
            </a:pPr>
            <a:endParaRPr lang="en-US" sz="2400" dirty="0">
              <a:highlight>
                <a:srgbClr val="FF0000"/>
              </a:highlight>
            </a:endParaRPr>
          </a:p>
        </p:txBody>
      </p:sp>
      <p:pic>
        <p:nvPicPr>
          <p:cNvPr id="8" name="Picture 7">
            <a:extLst>
              <a:ext uri="{FF2B5EF4-FFF2-40B4-BE49-F238E27FC236}">
                <a16:creationId xmlns:a16="http://schemas.microsoft.com/office/drawing/2014/main" id="{6F175C41-7D57-6549-AF75-31F01A08A512}"/>
              </a:ext>
            </a:extLst>
          </p:cNvPr>
          <p:cNvPicPr>
            <a:picLocks noChangeAspect="1"/>
          </p:cNvPicPr>
          <p:nvPr/>
        </p:nvPicPr>
        <p:blipFill>
          <a:blip r:embed="rId2"/>
          <a:stretch>
            <a:fillRect/>
          </a:stretch>
        </p:blipFill>
        <p:spPr>
          <a:xfrm>
            <a:off x="9070078" y="297140"/>
            <a:ext cx="2983336" cy="5777853"/>
          </a:xfrm>
          <a:prstGeom prst="rect">
            <a:avLst/>
          </a:prstGeom>
        </p:spPr>
      </p:pic>
      <p:sp>
        <p:nvSpPr>
          <p:cNvPr id="3" name="Rectangle 2">
            <a:extLst>
              <a:ext uri="{FF2B5EF4-FFF2-40B4-BE49-F238E27FC236}">
                <a16:creationId xmlns:a16="http://schemas.microsoft.com/office/drawing/2014/main" id="{559226A0-73E3-0D4F-975C-91B5C2C85983}"/>
              </a:ext>
            </a:extLst>
          </p:cNvPr>
          <p:cNvSpPr/>
          <p:nvPr/>
        </p:nvSpPr>
        <p:spPr>
          <a:xfrm>
            <a:off x="1368887" y="4219229"/>
            <a:ext cx="2359132" cy="512332"/>
          </a:xfrm>
          <a:prstGeom prst="rect">
            <a:avLst/>
          </a:prstGeom>
          <a:solidFill>
            <a:srgbClr val="883F1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FFDFF00B-D8BF-A740-A0EC-D130E4E39145}"/>
              </a:ext>
            </a:extLst>
          </p:cNvPr>
          <p:cNvSpPr/>
          <p:nvPr/>
        </p:nvSpPr>
        <p:spPr>
          <a:xfrm>
            <a:off x="1368887" y="4705531"/>
            <a:ext cx="2359132" cy="512332"/>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4992C009-8843-BC49-B9DB-4994EAC68A80}"/>
              </a:ext>
            </a:extLst>
          </p:cNvPr>
          <p:cNvSpPr/>
          <p:nvPr/>
        </p:nvSpPr>
        <p:spPr>
          <a:xfrm>
            <a:off x="1368887" y="5217863"/>
            <a:ext cx="2359132" cy="512332"/>
          </a:xfrm>
          <a:prstGeom prst="rect">
            <a:avLst/>
          </a:prstGeom>
          <a:blipFill>
            <a:blip r:embed="rId3"/>
            <a:tile tx="0" ty="0" sx="100000" sy="100000" flip="none" algn="tl"/>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1E3B5054-5112-864B-BAF7-1998515A7CC2}"/>
              </a:ext>
            </a:extLst>
          </p:cNvPr>
          <p:cNvPicPr>
            <a:picLocks noChangeAspect="1"/>
          </p:cNvPicPr>
          <p:nvPr/>
        </p:nvPicPr>
        <p:blipFill rotWithShape="1">
          <a:blip r:embed="rId4"/>
          <a:srcRect r="32731"/>
          <a:stretch/>
        </p:blipFill>
        <p:spPr>
          <a:xfrm>
            <a:off x="5074932" y="4151723"/>
            <a:ext cx="2267929" cy="1510966"/>
          </a:xfrm>
          <a:prstGeom prst="rect">
            <a:avLst/>
          </a:prstGeom>
        </p:spPr>
      </p:pic>
      <p:sp>
        <p:nvSpPr>
          <p:cNvPr id="5" name="Explosion 1 4">
            <a:extLst>
              <a:ext uri="{FF2B5EF4-FFF2-40B4-BE49-F238E27FC236}">
                <a16:creationId xmlns:a16="http://schemas.microsoft.com/office/drawing/2014/main" id="{2D25BBFF-3451-1048-8D9B-7625B274B263}"/>
              </a:ext>
            </a:extLst>
          </p:cNvPr>
          <p:cNvSpPr/>
          <p:nvPr/>
        </p:nvSpPr>
        <p:spPr>
          <a:xfrm>
            <a:off x="1276478" y="4093321"/>
            <a:ext cx="263887" cy="263887"/>
          </a:xfrm>
          <a:prstGeom prst="irregularSeal1">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Explosion 1 15">
            <a:extLst>
              <a:ext uri="{FF2B5EF4-FFF2-40B4-BE49-F238E27FC236}">
                <a16:creationId xmlns:a16="http://schemas.microsoft.com/office/drawing/2014/main" id="{6D02E8AA-C49F-854A-B03D-77818E4AE493}"/>
              </a:ext>
            </a:extLst>
          </p:cNvPr>
          <p:cNvSpPr/>
          <p:nvPr/>
        </p:nvSpPr>
        <p:spPr>
          <a:xfrm>
            <a:off x="4984737" y="3979354"/>
            <a:ext cx="263887" cy="263887"/>
          </a:xfrm>
          <a:prstGeom prst="irregularSeal1">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Explosion 1 16">
            <a:extLst>
              <a:ext uri="{FF2B5EF4-FFF2-40B4-BE49-F238E27FC236}">
                <a16:creationId xmlns:a16="http://schemas.microsoft.com/office/drawing/2014/main" id="{68BE4D2C-537A-104C-A92A-C58899A1D485}"/>
              </a:ext>
            </a:extLst>
          </p:cNvPr>
          <p:cNvSpPr/>
          <p:nvPr/>
        </p:nvSpPr>
        <p:spPr>
          <a:xfrm>
            <a:off x="7169169" y="3979353"/>
            <a:ext cx="263887" cy="263887"/>
          </a:xfrm>
          <a:prstGeom prst="irregularSeal1">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BF28BF47-0AA2-B24C-91A3-B34F114BAC64}"/>
              </a:ext>
            </a:extLst>
          </p:cNvPr>
          <p:cNvSpPr txBox="1"/>
          <p:nvPr/>
        </p:nvSpPr>
        <p:spPr>
          <a:xfrm>
            <a:off x="1997134" y="3926630"/>
            <a:ext cx="1007007" cy="369332"/>
          </a:xfrm>
          <a:prstGeom prst="rect">
            <a:avLst/>
          </a:prstGeom>
          <a:noFill/>
        </p:spPr>
        <p:txBody>
          <a:bodyPr wrap="none" rtlCol="0">
            <a:spAutoFit/>
          </a:bodyPr>
          <a:lstStyle/>
          <a:p>
            <a:r>
              <a:rPr lang="en-US" i="1" dirty="0"/>
              <a:t>one shot</a:t>
            </a:r>
          </a:p>
        </p:txBody>
      </p:sp>
      <p:sp>
        <p:nvSpPr>
          <p:cNvPr id="19" name="TextBox 18">
            <a:extLst>
              <a:ext uri="{FF2B5EF4-FFF2-40B4-BE49-F238E27FC236}">
                <a16:creationId xmlns:a16="http://schemas.microsoft.com/office/drawing/2014/main" id="{ACCDA091-CF91-7047-9EFC-3AC5FE6C58C9}"/>
              </a:ext>
            </a:extLst>
          </p:cNvPr>
          <p:cNvSpPr txBox="1"/>
          <p:nvPr/>
        </p:nvSpPr>
        <p:spPr>
          <a:xfrm>
            <a:off x="5675279" y="3849897"/>
            <a:ext cx="1091966" cy="369332"/>
          </a:xfrm>
          <a:prstGeom prst="rect">
            <a:avLst/>
          </a:prstGeom>
          <a:noFill/>
        </p:spPr>
        <p:txBody>
          <a:bodyPr wrap="none" rtlCol="0">
            <a:spAutoFit/>
          </a:bodyPr>
          <a:lstStyle/>
          <a:p>
            <a:r>
              <a:rPr lang="en-US" i="1" dirty="0"/>
              <a:t>two shots</a:t>
            </a:r>
          </a:p>
        </p:txBody>
      </p:sp>
    </p:spTree>
    <p:extLst>
      <p:ext uri="{BB962C8B-B14F-4D97-AF65-F5344CB8AC3E}">
        <p14:creationId xmlns:p14="http://schemas.microsoft.com/office/powerpoint/2010/main" val="2504707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5EEEB00-5CA4-E041-BC6A-EE88826396B9}"/>
              </a:ext>
            </a:extLst>
          </p:cNvPr>
          <p:cNvSpPr/>
          <p:nvPr/>
        </p:nvSpPr>
        <p:spPr>
          <a:xfrm>
            <a:off x="7364295" y="1423764"/>
            <a:ext cx="4633369" cy="4535178"/>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A76DC4-2923-2C49-8778-46DE987B40B4}"/>
              </a:ext>
            </a:extLst>
          </p:cNvPr>
          <p:cNvSpPr>
            <a:spLocks noGrp="1"/>
          </p:cNvSpPr>
          <p:nvPr>
            <p:ph type="title"/>
          </p:nvPr>
        </p:nvSpPr>
        <p:spPr/>
        <p:txBody>
          <a:bodyPr/>
          <a:lstStyle/>
          <a:p>
            <a:r>
              <a:rPr lang="en-US" dirty="0"/>
              <a:t>Data acquisition: making predictions</a:t>
            </a:r>
          </a:p>
        </p:txBody>
      </p:sp>
      <p:sp>
        <p:nvSpPr>
          <p:cNvPr id="6" name="TextBox 5">
            <a:extLst>
              <a:ext uri="{FF2B5EF4-FFF2-40B4-BE49-F238E27FC236}">
                <a16:creationId xmlns:a16="http://schemas.microsoft.com/office/drawing/2014/main" id="{BD845BEC-4BE7-0A40-B579-69CE3A51C2FE}"/>
              </a:ext>
            </a:extLst>
          </p:cNvPr>
          <p:cNvSpPr txBox="1"/>
          <p:nvPr/>
        </p:nvSpPr>
        <p:spPr>
          <a:xfrm>
            <a:off x="8956884" y="6581001"/>
            <a:ext cx="1529586" cy="276999"/>
          </a:xfrm>
          <a:prstGeom prst="rect">
            <a:avLst/>
          </a:prstGeom>
          <a:noFill/>
        </p:spPr>
        <p:txBody>
          <a:bodyPr wrap="none" rtlCol="0">
            <a:spAutoFit/>
          </a:bodyPr>
          <a:lstStyle/>
          <a:p>
            <a:r>
              <a:rPr lang="en-US" sz="1200" i="1" dirty="0">
                <a:solidFill>
                  <a:schemeClr val="bg1"/>
                </a:solidFill>
              </a:rPr>
              <a:t>Animation credit: IRIS</a:t>
            </a:r>
          </a:p>
        </p:txBody>
      </p:sp>
      <p:sp>
        <p:nvSpPr>
          <p:cNvPr id="7" name="Content Placeholder 6">
            <a:extLst>
              <a:ext uri="{FF2B5EF4-FFF2-40B4-BE49-F238E27FC236}">
                <a16:creationId xmlns:a16="http://schemas.microsoft.com/office/drawing/2014/main" id="{8EC08A8D-29BF-864A-9F8B-C0348E9DF39E}"/>
              </a:ext>
            </a:extLst>
          </p:cNvPr>
          <p:cNvSpPr>
            <a:spLocks noGrp="1"/>
          </p:cNvSpPr>
          <p:nvPr>
            <p:ph idx="1"/>
          </p:nvPr>
        </p:nvSpPr>
        <p:spPr>
          <a:xfrm>
            <a:off x="377932" y="1488095"/>
            <a:ext cx="6869762" cy="4351338"/>
          </a:xfrm>
        </p:spPr>
        <p:txBody>
          <a:bodyPr>
            <a:normAutofit lnSpcReduction="10000"/>
          </a:bodyPr>
          <a:lstStyle/>
          <a:p>
            <a:r>
              <a:rPr lang="en-US" dirty="0"/>
              <a:t>When designing the instrument setup, it is often helpful to make predictions – calculations based on the known or estimated physical behavior – to decide how long of a line to use or how far apart to place geophones. Examples of questions that might be asked are:</a:t>
            </a:r>
          </a:p>
          <a:p>
            <a:pPr lvl="1"/>
            <a:r>
              <a:rPr lang="en-US" dirty="0">
                <a:highlight>
                  <a:srgbClr val="FFFF00"/>
                </a:highlight>
              </a:rPr>
              <a:t>How long of a seismic line will be needed to be sure we detect the water table?</a:t>
            </a:r>
          </a:p>
          <a:p>
            <a:pPr lvl="1"/>
            <a:r>
              <a:rPr lang="en-US" dirty="0">
                <a:highlight>
                  <a:srgbClr val="FFFF00"/>
                </a:highlight>
              </a:rPr>
              <a:t>What is the required geophone spacing we would need to be sure that the soil layer (direct wave*) is captured by at least 4 geophones? </a:t>
            </a:r>
          </a:p>
        </p:txBody>
      </p:sp>
      <p:pic>
        <p:nvPicPr>
          <p:cNvPr id="8" name="Online Media 2" descr="GIF_RefractedVsDirectWaves">
            <a:hlinkClick r:id="" action="ppaction://media"/>
            <a:extLst>
              <a:ext uri="{FF2B5EF4-FFF2-40B4-BE49-F238E27FC236}">
                <a16:creationId xmlns:a16="http://schemas.microsoft.com/office/drawing/2014/main" id="{7BAC6150-2B34-9A44-A2A3-D903F2525D0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93020" y="2717834"/>
            <a:ext cx="4406964" cy="3121599"/>
          </a:xfrm>
          <a:prstGeom prst="rect">
            <a:avLst/>
          </a:prstGeom>
        </p:spPr>
      </p:pic>
      <p:sp>
        <p:nvSpPr>
          <p:cNvPr id="4" name="TextBox 3">
            <a:extLst>
              <a:ext uri="{FF2B5EF4-FFF2-40B4-BE49-F238E27FC236}">
                <a16:creationId xmlns:a16="http://schemas.microsoft.com/office/drawing/2014/main" id="{B4ADD4FD-66B7-B049-9395-9B45983F0406}"/>
              </a:ext>
            </a:extLst>
          </p:cNvPr>
          <p:cNvSpPr txBox="1"/>
          <p:nvPr/>
        </p:nvSpPr>
        <p:spPr>
          <a:xfrm>
            <a:off x="7499667" y="1690688"/>
            <a:ext cx="4308623" cy="830997"/>
          </a:xfrm>
          <a:prstGeom prst="rect">
            <a:avLst/>
          </a:prstGeom>
          <a:noFill/>
        </p:spPr>
        <p:txBody>
          <a:bodyPr wrap="square" rtlCol="0">
            <a:spAutoFit/>
          </a:bodyPr>
          <a:lstStyle/>
          <a:p>
            <a:r>
              <a:rPr lang="en-US" sz="1600" i="1" dirty="0"/>
              <a:t>*This animation shows why the “direct wave” raypath traveling through the soil layer (V</a:t>
            </a:r>
            <a:r>
              <a:rPr lang="en-US" sz="1600" baseline="-25000" dirty="0"/>
              <a:t>1</a:t>
            </a:r>
            <a:r>
              <a:rPr lang="en-US" sz="1600" i="1" dirty="0"/>
              <a:t>) may only be detected by the first few geophones.</a:t>
            </a:r>
          </a:p>
        </p:txBody>
      </p:sp>
    </p:spTree>
    <p:extLst>
      <p:ext uri="{BB962C8B-B14F-4D97-AF65-F5344CB8AC3E}">
        <p14:creationId xmlns:p14="http://schemas.microsoft.com/office/powerpoint/2010/main" val="2385146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7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vol="80000">
                <p:cTn id="12" fill="hold" display="0">
                  <p:stCondLst>
                    <p:cond delay="indefinite"/>
                  </p:stCondLst>
                </p:cTn>
                <p:tgtEl>
                  <p:spTgt spid="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62A23DD-6183-3046-B592-AF8FD7D0B5FD}"/>
              </a:ext>
            </a:extLst>
          </p:cNvPr>
          <p:cNvSpPr/>
          <p:nvPr/>
        </p:nvSpPr>
        <p:spPr>
          <a:xfrm>
            <a:off x="169889" y="122793"/>
            <a:ext cx="6096000" cy="523220"/>
          </a:xfrm>
          <a:prstGeom prst="rect">
            <a:avLst/>
          </a:prstGeom>
        </p:spPr>
        <p:txBody>
          <a:bodyPr>
            <a:spAutoFit/>
          </a:bodyPr>
          <a:lstStyle/>
          <a:p>
            <a:r>
              <a:rPr lang="en-US" sz="2800" b="1" dirty="0">
                <a:latin typeface="Avenir Book" panose="02000503020000020003" pitchFamily="2" charset="0"/>
              </a:rPr>
              <a:t>Outline</a:t>
            </a:r>
          </a:p>
        </p:txBody>
      </p:sp>
      <p:sp>
        <p:nvSpPr>
          <p:cNvPr id="3" name="Content Placeholder 2">
            <a:extLst>
              <a:ext uri="{FF2B5EF4-FFF2-40B4-BE49-F238E27FC236}">
                <a16:creationId xmlns:a16="http://schemas.microsoft.com/office/drawing/2014/main" id="{D23C46F1-DC62-5741-91AF-103EE87F3782}"/>
              </a:ext>
            </a:extLst>
          </p:cNvPr>
          <p:cNvSpPr>
            <a:spLocks noGrp="1"/>
          </p:cNvSpPr>
          <p:nvPr>
            <p:ph idx="1"/>
          </p:nvPr>
        </p:nvSpPr>
        <p:spPr>
          <a:xfrm>
            <a:off x="169889" y="557525"/>
            <a:ext cx="7349706" cy="5951432"/>
          </a:xfrm>
        </p:spPr>
        <p:txBody>
          <a:bodyPr numCol="1">
            <a:noAutofit/>
          </a:bodyPr>
          <a:lstStyle/>
          <a:p>
            <a:pPr lvl="0">
              <a:lnSpc>
                <a:spcPct val="100000"/>
              </a:lnSpc>
            </a:pPr>
            <a:r>
              <a:rPr lang="en-US" sz="2600" dirty="0">
                <a:latin typeface="Avenir Book" panose="02000503020000020003" pitchFamily="2" charset="0"/>
              </a:rPr>
              <a:t>Setting up the problem: a case study</a:t>
            </a:r>
          </a:p>
          <a:p>
            <a:pPr lvl="0">
              <a:lnSpc>
                <a:spcPct val="100000"/>
              </a:lnSpc>
            </a:pPr>
            <a:r>
              <a:rPr lang="en-US" sz="2600" dirty="0">
                <a:latin typeface="Avenir Book" panose="02000503020000020003" pitchFamily="2" charset="0"/>
              </a:rPr>
              <a:t>Data acquisition</a:t>
            </a:r>
          </a:p>
          <a:p>
            <a:pPr lvl="1">
              <a:lnSpc>
                <a:spcPct val="100000"/>
              </a:lnSpc>
            </a:pPr>
            <a:r>
              <a:rPr lang="en-US" sz="1800" dirty="0">
                <a:latin typeface="Avenir Book" panose="02000503020000020003" pitchFamily="2" charset="0"/>
              </a:rPr>
              <a:t>parts of the instrument</a:t>
            </a:r>
          </a:p>
          <a:p>
            <a:pPr lvl="1">
              <a:lnSpc>
                <a:spcPct val="100000"/>
              </a:lnSpc>
            </a:pPr>
            <a:r>
              <a:rPr lang="en-US" sz="1800" dirty="0">
                <a:latin typeface="Avenir Book" panose="02000503020000020003" pitchFamily="2" charset="0"/>
              </a:rPr>
              <a:t>seismic sources</a:t>
            </a:r>
          </a:p>
          <a:p>
            <a:pPr lvl="1">
              <a:lnSpc>
                <a:spcPct val="100000"/>
              </a:lnSpc>
            </a:pPr>
            <a:r>
              <a:rPr lang="en-US" sz="1800" dirty="0">
                <a:latin typeface="Avenir Book" panose="02000503020000020003" pitchFamily="2" charset="0"/>
              </a:rPr>
              <a:t>data recording &amp; geophones</a:t>
            </a:r>
          </a:p>
          <a:p>
            <a:pPr lvl="1">
              <a:lnSpc>
                <a:spcPct val="100000"/>
              </a:lnSpc>
            </a:pPr>
            <a:r>
              <a:rPr lang="en-US" sz="1800" dirty="0">
                <a:latin typeface="Avenir Book" panose="02000503020000020003" pitchFamily="2" charset="0"/>
              </a:rPr>
              <a:t>line length and geophone spacing</a:t>
            </a:r>
          </a:p>
          <a:p>
            <a:pPr lvl="1">
              <a:lnSpc>
                <a:spcPct val="100000"/>
              </a:lnSpc>
            </a:pPr>
            <a:r>
              <a:rPr lang="en-US" sz="1800" dirty="0">
                <a:latin typeface="Avenir Book" panose="02000503020000020003" pitchFamily="2" charset="0"/>
              </a:rPr>
              <a:t>stacking</a:t>
            </a:r>
          </a:p>
          <a:p>
            <a:pPr lvl="1">
              <a:lnSpc>
                <a:spcPct val="100000"/>
              </a:lnSpc>
            </a:pPr>
            <a:r>
              <a:rPr lang="en-US" sz="1800" dirty="0">
                <a:latin typeface="Avenir Book" panose="02000503020000020003" pitchFamily="2" charset="0"/>
              </a:rPr>
              <a:t>where to have shot locations</a:t>
            </a:r>
          </a:p>
          <a:p>
            <a:pPr>
              <a:lnSpc>
                <a:spcPct val="100000"/>
              </a:lnSpc>
            </a:pPr>
            <a:r>
              <a:rPr lang="en-US" sz="2200" dirty="0">
                <a:latin typeface="Avenir Book" panose="02000503020000020003" pitchFamily="2" charset="0"/>
              </a:rPr>
              <a:t>Making predictions</a:t>
            </a:r>
          </a:p>
          <a:p>
            <a:pPr lvl="1">
              <a:lnSpc>
                <a:spcPct val="100000"/>
              </a:lnSpc>
            </a:pPr>
            <a:r>
              <a:rPr lang="en-US" sz="1800" dirty="0">
                <a:latin typeface="Avenir Book" panose="02000503020000020003" pitchFamily="2" charset="0"/>
              </a:rPr>
              <a:t>calculate the instrument parameters you will need</a:t>
            </a:r>
          </a:p>
          <a:p>
            <a:pPr lvl="1">
              <a:lnSpc>
                <a:spcPct val="100000"/>
              </a:lnSpc>
            </a:pPr>
            <a:r>
              <a:rPr lang="en-US" sz="1800" dirty="0">
                <a:latin typeface="Avenir Book" panose="02000503020000020003" pitchFamily="2" charset="0"/>
              </a:rPr>
              <a:t> EXERCISE: calculate line length needed for given layer structure</a:t>
            </a:r>
          </a:p>
          <a:p>
            <a:pPr lvl="1">
              <a:lnSpc>
                <a:spcPct val="100000"/>
              </a:lnSpc>
            </a:pPr>
            <a:endParaRPr lang="en-US" sz="2200" dirty="0">
              <a:latin typeface="Avenir Book" panose="02000503020000020003" pitchFamily="2" charset="0"/>
            </a:endParaRPr>
          </a:p>
          <a:p>
            <a:pPr lvl="1">
              <a:lnSpc>
                <a:spcPct val="100000"/>
              </a:lnSpc>
            </a:pPr>
            <a:endParaRPr lang="en-US" sz="2200" dirty="0">
              <a:latin typeface="Avenir Book" panose="02000503020000020003" pitchFamily="2" charset="0"/>
            </a:endParaRPr>
          </a:p>
          <a:p>
            <a:pPr lvl="1">
              <a:lnSpc>
                <a:spcPct val="100000"/>
              </a:lnSpc>
            </a:pPr>
            <a:endParaRPr lang="en-US" sz="2600" dirty="0">
              <a:highlight>
                <a:srgbClr val="008080"/>
              </a:highlight>
              <a:latin typeface="Avenir Book" panose="02000503020000020003" pitchFamily="2" charset="0"/>
            </a:endParaRPr>
          </a:p>
          <a:p>
            <a:pPr>
              <a:lnSpc>
                <a:spcPct val="100000"/>
              </a:lnSpc>
            </a:pPr>
            <a:endParaRPr lang="en-US" sz="2600" dirty="0">
              <a:latin typeface="Avenir Book" panose="02000503020000020003" pitchFamily="2" charset="0"/>
            </a:endParaRPr>
          </a:p>
        </p:txBody>
      </p:sp>
      <p:pic>
        <p:nvPicPr>
          <p:cNvPr id="7" name="Picture 6">
            <a:extLst>
              <a:ext uri="{FF2B5EF4-FFF2-40B4-BE49-F238E27FC236}">
                <a16:creationId xmlns:a16="http://schemas.microsoft.com/office/drawing/2014/main" id="{35FF50EA-3776-6F45-B605-A90090051D71}"/>
              </a:ext>
            </a:extLst>
          </p:cNvPr>
          <p:cNvPicPr>
            <a:picLocks noChangeAspect="1"/>
          </p:cNvPicPr>
          <p:nvPr/>
        </p:nvPicPr>
        <p:blipFill>
          <a:blip r:embed="rId2"/>
          <a:stretch>
            <a:fillRect/>
          </a:stretch>
        </p:blipFill>
        <p:spPr>
          <a:xfrm>
            <a:off x="8059600" y="324495"/>
            <a:ext cx="3846241" cy="5599043"/>
          </a:xfrm>
          <a:prstGeom prst="rect">
            <a:avLst/>
          </a:prstGeom>
        </p:spPr>
      </p:pic>
      <p:sp>
        <p:nvSpPr>
          <p:cNvPr id="8" name="TextBox 7">
            <a:extLst>
              <a:ext uri="{FF2B5EF4-FFF2-40B4-BE49-F238E27FC236}">
                <a16:creationId xmlns:a16="http://schemas.microsoft.com/office/drawing/2014/main" id="{A858A91C-BB42-8F43-BE5B-EF222ADD491C}"/>
              </a:ext>
            </a:extLst>
          </p:cNvPr>
          <p:cNvSpPr txBox="1"/>
          <p:nvPr/>
        </p:nvSpPr>
        <p:spPr>
          <a:xfrm>
            <a:off x="8956884" y="6581001"/>
            <a:ext cx="3235116" cy="276999"/>
          </a:xfrm>
          <a:prstGeom prst="rect">
            <a:avLst/>
          </a:prstGeom>
          <a:noFill/>
        </p:spPr>
        <p:txBody>
          <a:bodyPr wrap="none" rtlCol="0">
            <a:spAutoFit/>
          </a:bodyPr>
          <a:lstStyle/>
          <a:p>
            <a:r>
              <a:rPr lang="en-US" sz="1200" i="1" dirty="0">
                <a:solidFill>
                  <a:schemeClr val="bg1"/>
                </a:solidFill>
              </a:rPr>
              <a:t>Image credit: J. Louie, University of Nevada-Reno</a:t>
            </a:r>
          </a:p>
        </p:txBody>
      </p:sp>
    </p:spTree>
    <p:extLst>
      <p:ext uri="{BB962C8B-B14F-4D97-AF65-F5344CB8AC3E}">
        <p14:creationId xmlns:p14="http://schemas.microsoft.com/office/powerpoint/2010/main" val="1667676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6DC4-2923-2C49-8778-46DE987B40B4}"/>
              </a:ext>
            </a:extLst>
          </p:cNvPr>
          <p:cNvSpPr>
            <a:spLocks noGrp="1"/>
          </p:cNvSpPr>
          <p:nvPr>
            <p:ph type="title"/>
          </p:nvPr>
        </p:nvSpPr>
        <p:spPr>
          <a:xfrm>
            <a:off x="96982" y="365125"/>
            <a:ext cx="11998036" cy="1325563"/>
          </a:xfrm>
        </p:spPr>
        <p:txBody>
          <a:bodyPr/>
          <a:lstStyle/>
          <a:p>
            <a:r>
              <a:rPr lang="en-US" dirty="0"/>
              <a:t>A problem to be solved using refraction seismology</a:t>
            </a:r>
          </a:p>
        </p:txBody>
      </p:sp>
      <p:sp>
        <p:nvSpPr>
          <p:cNvPr id="7" name="Content Placeholder 6">
            <a:extLst>
              <a:ext uri="{FF2B5EF4-FFF2-40B4-BE49-F238E27FC236}">
                <a16:creationId xmlns:a16="http://schemas.microsoft.com/office/drawing/2014/main" id="{8EC08A8D-29BF-864A-9F8B-C0348E9DF39E}"/>
              </a:ext>
            </a:extLst>
          </p:cNvPr>
          <p:cNvSpPr>
            <a:spLocks noGrp="1"/>
          </p:cNvSpPr>
          <p:nvPr>
            <p:ph idx="1"/>
          </p:nvPr>
        </p:nvSpPr>
        <p:spPr>
          <a:xfrm>
            <a:off x="838200" y="1534711"/>
            <a:ext cx="10515600" cy="4351338"/>
          </a:xfrm>
        </p:spPr>
        <p:txBody>
          <a:bodyPr/>
          <a:lstStyle/>
          <a:p>
            <a:r>
              <a:rPr lang="en-US" u="sng" dirty="0"/>
              <a:t>Case:</a:t>
            </a:r>
            <a:r>
              <a:rPr lang="en-US" dirty="0"/>
              <a:t> Bosque Flood Plain Evolution</a:t>
            </a:r>
          </a:p>
          <a:p>
            <a:r>
              <a:rPr lang="en-US" u="sng" dirty="0"/>
              <a:t>Problem:</a:t>
            </a:r>
            <a:r>
              <a:rPr lang="en-US" dirty="0"/>
              <a:t> Need to know subsurface information to understand how the Bosque ecosystem responds to lower water levels</a:t>
            </a:r>
          </a:p>
          <a:p>
            <a:r>
              <a:rPr lang="en-US" u="sng" dirty="0"/>
              <a:t>Question: </a:t>
            </a:r>
            <a:r>
              <a:rPr lang="en-US" dirty="0"/>
              <a:t>How deep is water table and flood plain material and what is the strength of material over bedrock?</a:t>
            </a:r>
            <a:endParaRPr lang="en-US" u="sng" dirty="0">
              <a:highlight>
                <a:srgbClr val="FFFF00"/>
              </a:highlight>
            </a:endParaRPr>
          </a:p>
          <a:p>
            <a:r>
              <a:rPr lang="en-US" u="sng" dirty="0"/>
              <a:t>Reason to use seismic:</a:t>
            </a:r>
            <a:r>
              <a:rPr lang="en-US" dirty="0"/>
              <a:t> Able to rapidly evaluate these parameters over a long segment of the corridor along the waterway</a:t>
            </a:r>
          </a:p>
        </p:txBody>
      </p:sp>
    </p:spTree>
    <p:extLst>
      <p:ext uri="{BB962C8B-B14F-4D97-AF65-F5344CB8AC3E}">
        <p14:creationId xmlns:p14="http://schemas.microsoft.com/office/powerpoint/2010/main" val="957260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6DC4-2923-2C49-8778-46DE987B40B4}"/>
              </a:ext>
            </a:extLst>
          </p:cNvPr>
          <p:cNvSpPr>
            <a:spLocks noGrp="1"/>
          </p:cNvSpPr>
          <p:nvPr>
            <p:ph type="title"/>
          </p:nvPr>
        </p:nvSpPr>
        <p:spPr/>
        <p:txBody>
          <a:bodyPr/>
          <a:lstStyle/>
          <a:p>
            <a:r>
              <a:rPr lang="en-US" dirty="0"/>
              <a:t>Data acquisition: equipment</a:t>
            </a:r>
          </a:p>
        </p:txBody>
      </p:sp>
      <p:sp>
        <p:nvSpPr>
          <p:cNvPr id="6" name="TextBox 5">
            <a:extLst>
              <a:ext uri="{FF2B5EF4-FFF2-40B4-BE49-F238E27FC236}">
                <a16:creationId xmlns:a16="http://schemas.microsoft.com/office/drawing/2014/main" id="{BD845BEC-4BE7-0A40-B579-69CE3A51C2FE}"/>
              </a:ext>
            </a:extLst>
          </p:cNvPr>
          <p:cNvSpPr txBox="1"/>
          <p:nvPr/>
        </p:nvSpPr>
        <p:spPr>
          <a:xfrm>
            <a:off x="8956884" y="6581001"/>
            <a:ext cx="3235116" cy="276999"/>
          </a:xfrm>
          <a:prstGeom prst="rect">
            <a:avLst/>
          </a:prstGeom>
          <a:noFill/>
        </p:spPr>
        <p:txBody>
          <a:bodyPr wrap="none" rtlCol="0">
            <a:spAutoFit/>
          </a:bodyPr>
          <a:lstStyle/>
          <a:p>
            <a:r>
              <a:rPr lang="en-US" sz="1200" i="1" dirty="0">
                <a:solidFill>
                  <a:schemeClr val="bg1"/>
                </a:solidFill>
              </a:rPr>
              <a:t>Image credit: J. Louie, University of Nevada-Reno</a:t>
            </a:r>
          </a:p>
        </p:txBody>
      </p:sp>
      <p:sp>
        <p:nvSpPr>
          <p:cNvPr id="7" name="Content Placeholder 6">
            <a:extLst>
              <a:ext uri="{FF2B5EF4-FFF2-40B4-BE49-F238E27FC236}">
                <a16:creationId xmlns:a16="http://schemas.microsoft.com/office/drawing/2014/main" id="{8EC08A8D-29BF-864A-9F8B-C0348E9DF39E}"/>
              </a:ext>
            </a:extLst>
          </p:cNvPr>
          <p:cNvSpPr>
            <a:spLocks noGrp="1"/>
          </p:cNvSpPr>
          <p:nvPr>
            <p:ph idx="1"/>
          </p:nvPr>
        </p:nvSpPr>
        <p:spPr>
          <a:xfrm>
            <a:off x="814724" y="1419225"/>
            <a:ext cx="10515600" cy="4351338"/>
          </a:xfrm>
        </p:spPr>
        <p:txBody>
          <a:bodyPr/>
          <a:lstStyle/>
          <a:p>
            <a:r>
              <a:rPr lang="en-US" u="sng" dirty="0"/>
              <a:t>Geophones (“receivers”)</a:t>
            </a:r>
            <a:r>
              <a:rPr lang="en-US" dirty="0"/>
              <a:t>: these are the sensor that converts the seismic vibrations into an electrical impulse that is recorded on the </a:t>
            </a:r>
            <a:r>
              <a:rPr lang="en-US" i="1" dirty="0"/>
              <a:t>seismograph</a:t>
            </a:r>
            <a:r>
              <a:rPr lang="en-US" dirty="0"/>
              <a:t>. They are securely attached to the ground, either by drilling into pavement, finding cracks in concrete, or pushed into soil.</a:t>
            </a:r>
          </a:p>
        </p:txBody>
      </p:sp>
      <p:pic>
        <p:nvPicPr>
          <p:cNvPr id="3" name="Picture 2">
            <a:extLst>
              <a:ext uri="{FF2B5EF4-FFF2-40B4-BE49-F238E27FC236}">
                <a16:creationId xmlns:a16="http://schemas.microsoft.com/office/drawing/2014/main" id="{19076B71-D7E5-EE4B-A98C-959539E590DC}"/>
              </a:ext>
            </a:extLst>
          </p:cNvPr>
          <p:cNvPicPr>
            <a:picLocks noChangeAspect="1"/>
          </p:cNvPicPr>
          <p:nvPr/>
        </p:nvPicPr>
        <p:blipFill rotWithShape="1">
          <a:blip r:embed="rId2"/>
          <a:srcRect l="3405" r="32441" b="55204"/>
          <a:stretch/>
        </p:blipFill>
        <p:spPr>
          <a:xfrm>
            <a:off x="8073661" y="3172177"/>
            <a:ext cx="3495673" cy="2899870"/>
          </a:xfrm>
          <a:prstGeom prst="rect">
            <a:avLst/>
          </a:prstGeom>
        </p:spPr>
      </p:pic>
      <p:pic>
        <p:nvPicPr>
          <p:cNvPr id="4" name="Picture 3">
            <a:extLst>
              <a:ext uri="{FF2B5EF4-FFF2-40B4-BE49-F238E27FC236}">
                <a16:creationId xmlns:a16="http://schemas.microsoft.com/office/drawing/2014/main" id="{62B51553-3B45-C742-BAA0-CFBFC6E22ECE}"/>
              </a:ext>
            </a:extLst>
          </p:cNvPr>
          <p:cNvPicPr>
            <a:picLocks noChangeAspect="1"/>
          </p:cNvPicPr>
          <p:nvPr/>
        </p:nvPicPr>
        <p:blipFill rotWithShape="1">
          <a:blip r:embed="rId3"/>
          <a:srcRect l="38559" r="80" b="49424"/>
          <a:stretch/>
        </p:blipFill>
        <p:spPr>
          <a:xfrm>
            <a:off x="4286922" y="3172177"/>
            <a:ext cx="3571205" cy="2899870"/>
          </a:xfrm>
          <a:prstGeom prst="rect">
            <a:avLst/>
          </a:prstGeom>
        </p:spPr>
      </p:pic>
      <p:pic>
        <p:nvPicPr>
          <p:cNvPr id="8" name="Picture 7">
            <a:extLst>
              <a:ext uri="{FF2B5EF4-FFF2-40B4-BE49-F238E27FC236}">
                <a16:creationId xmlns:a16="http://schemas.microsoft.com/office/drawing/2014/main" id="{31174F39-7B77-E347-8D3E-6CDDF58D20E1}"/>
              </a:ext>
            </a:extLst>
          </p:cNvPr>
          <p:cNvPicPr>
            <a:picLocks noChangeAspect="1"/>
          </p:cNvPicPr>
          <p:nvPr/>
        </p:nvPicPr>
        <p:blipFill rotWithShape="1">
          <a:blip r:embed="rId4"/>
          <a:srcRect l="28443" t="38401" r="9298" b="6374"/>
          <a:stretch/>
        </p:blipFill>
        <p:spPr>
          <a:xfrm>
            <a:off x="622666" y="3184111"/>
            <a:ext cx="3466316" cy="2899871"/>
          </a:xfrm>
          <a:prstGeom prst="rect">
            <a:avLst/>
          </a:prstGeom>
        </p:spPr>
      </p:pic>
    </p:spTree>
    <p:extLst>
      <p:ext uri="{BB962C8B-B14F-4D97-AF65-F5344CB8AC3E}">
        <p14:creationId xmlns:p14="http://schemas.microsoft.com/office/powerpoint/2010/main" val="3363051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899B5-A005-4945-ADD0-9BC562CE4354}"/>
              </a:ext>
            </a:extLst>
          </p:cNvPr>
          <p:cNvSpPr>
            <a:spLocks noGrp="1"/>
          </p:cNvSpPr>
          <p:nvPr>
            <p:ph type="title"/>
          </p:nvPr>
        </p:nvSpPr>
        <p:spPr/>
        <p:txBody>
          <a:bodyPr/>
          <a:lstStyle/>
          <a:p>
            <a:r>
              <a:rPr lang="en-US" dirty="0"/>
              <a:t>Data acquisition: equipment</a:t>
            </a:r>
          </a:p>
        </p:txBody>
      </p:sp>
      <p:sp>
        <p:nvSpPr>
          <p:cNvPr id="3" name="Content Placeholder 2">
            <a:extLst>
              <a:ext uri="{FF2B5EF4-FFF2-40B4-BE49-F238E27FC236}">
                <a16:creationId xmlns:a16="http://schemas.microsoft.com/office/drawing/2014/main" id="{E07C1F22-073D-EA42-A565-3CC1EF846F83}"/>
              </a:ext>
            </a:extLst>
          </p:cNvPr>
          <p:cNvSpPr>
            <a:spLocks noGrp="1"/>
          </p:cNvSpPr>
          <p:nvPr>
            <p:ph idx="1"/>
          </p:nvPr>
        </p:nvSpPr>
        <p:spPr>
          <a:xfrm>
            <a:off x="838200" y="1397057"/>
            <a:ext cx="5666928" cy="4351338"/>
          </a:xfrm>
        </p:spPr>
        <p:txBody>
          <a:bodyPr>
            <a:normAutofit fontScale="92500" lnSpcReduction="10000"/>
          </a:bodyPr>
          <a:lstStyle/>
          <a:p>
            <a:r>
              <a:rPr lang="en-US" u="sng" dirty="0"/>
              <a:t>Seismograph</a:t>
            </a:r>
            <a:r>
              <a:rPr lang="en-US" dirty="0"/>
              <a:t>: This is the part of the instrument that converts the signals from the geophones into data that is sent to a laptop computer.  Usually the seismograph is inside a box with cable connectors on the outside, though some seismographs have built-in computers.  A seismograph has a set number of </a:t>
            </a:r>
            <a:r>
              <a:rPr lang="en-US" i="1" dirty="0"/>
              <a:t>channels, </a:t>
            </a:r>
            <a:r>
              <a:rPr lang="en-US" dirty="0"/>
              <a:t>or connections available for geophones. You cannot use more geophones than the number of channels your seismograph has available (usually ~24).</a:t>
            </a:r>
          </a:p>
        </p:txBody>
      </p:sp>
      <p:pic>
        <p:nvPicPr>
          <p:cNvPr id="5" name="Picture 4">
            <a:extLst>
              <a:ext uri="{FF2B5EF4-FFF2-40B4-BE49-F238E27FC236}">
                <a16:creationId xmlns:a16="http://schemas.microsoft.com/office/drawing/2014/main" id="{C59F2D95-F431-0445-B0FA-D62928788C6C}"/>
              </a:ext>
            </a:extLst>
          </p:cNvPr>
          <p:cNvPicPr>
            <a:picLocks noChangeAspect="1"/>
          </p:cNvPicPr>
          <p:nvPr/>
        </p:nvPicPr>
        <p:blipFill>
          <a:blip r:embed="rId2"/>
          <a:stretch>
            <a:fillRect/>
          </a:stretch>
        </p:blipFill>
        <p:spPr>
          <a:xfrm>
            <a:off x="6638823" y="1397057"/>
            <a:ext cx="5039722" cy="4424408"/>
          </a:xfrm>
          <a:prstGeom prst="rect">
            <a:avLst/>
          </a:prstGeom>
        </p:spPr>
      </p:pic>
      <p:sp>
        <p:nvSpPr>
          <p:cNvPr id="6" name="TextBox 5">
            <a:extLst>
              <a:ext uri="{FF2B5EF4-FFF2-40B4-BE49-F238E27FC236}">
                <a16:creationId xmlns:a16="http://schemas.microsoft.com/office/drawing/2014/main" id="{DB168227-9BDF-4141-AAC7-81C67D9A0D97}"/>
              </a:ext>
            </a:extLst>
          </p:cNvPr>
          <p:cNvSpPr txBox="1"/>
          <p:nvPr/>
        </p:nvSpPr>
        <p:spPr>
          <a:xfrm>
            <a:off x="8956884" y="6581001"/>
            <a:ext cx="3235116" cy="276999"/>
          </a:xfrm>
          <a:prstGeom prst="rect">
            <a:avLst/>
          </a:prstGeom>
          <a:noFill/>
        </p:spPr>
        <p:txBody>
          <a:bodyPr wrap="none" rtlCol="0">
            <a:spAutoFit/>
          </a:bodyPr>
          <a:lstStyle/>
          <a:p>
            <a:r>
              <a:rPr lang="en-US" sz="1200" i="1" dirty="0">
                <a:solidFill>
                  <a:schemeClr val="bg1"/>
                </a:solidFill>
              </a:rPr>
              <a:t>Image credit: J. Louie, University of Nevada-Reno</a:t>
            </a:r>
          </a:p>
        </p:txBody>
      </p:sp>
    </p:spTree>
    <p:extLst>
      <p:ext uri="{BB962C8B-B14F-4D97-AF65-F5344CB8AC3E}">
        <p14:creationId xmlns:p14="http://schemas.microsoft.com/office/powerpoint/2010/main" val="585540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6DC4-2923-2C49-8778-46DE987B40B4}"/>
              </a:ext>
            </a:extLst>
          </p:cNvPr>
          <p:cNvSpPr>
            <a:spLocks noGrp="1"/>
          </p:cNvSpPr>
          <p:nvPr>
            <p:ph type="title"/>
          </p:nvPr>
        </p:nvSpPr>
        <p:spPr/>
        <p:txBody>
          <a:bodyPr/>
          <a:lstStyle/>
          <a:p>
            <a:r>
              <a:rPr lang="en-US" dirty="0"/>
              <a:t>Data acquisition: equipment</a:t>
            </a:r>
          </a:p>
        </p:txBody>
      </p:sp>
      <p:sp>
        <p:nvSpPr>
          <p:cNvPr id="6" name="TextBox 5">
            <a:extLst>
              <a:ext uri="{FF2B5EF4-FFF2-40B4-BE49-F238E27FC236}">
                <a16:creationId xmlns:a16="http://schemas.microsoft.com/office/drawing/2014/main" id="{BD845BEC-4BE7-0A40-B579-69CE3A51C2FE}"/>
              </a:ext>
            </a:extLst>
          </p:cNvPr>
          <p:cNvSpPr txBox="1"/>
          <p:nvPr/>
        </p:nvSpPr>
        <p:spPr>
          <a:xfrm>
            <a:off x="8956884" y="6581001"/>
            <a:ext cx="3235116" cy="276999"/>
          </a:xfrm>
          <a:prstGeom prst="rect">
            <a:avLst/>
          </a:prstGeom>
          <a:noFill/>
        </p:spPr>
        <p:txBody>
          <a:bodyPr wrap="none" rtlCol="0">
            <a:spAutoFit/>
          </a:bodyPr>
          <a:lstStyle/>
          <a:p>
            <a:r>
              <a:rPr lang="en-US" sz="1200" i="1" dirty="0">
                <a:solidFill>
                  <a:schemeClr val="bg1"/>
                </a:solidFill>
              </a:rPr>
              <a:t>Image credit: J. Louie, University of Nevada-Reno</a:t>
            </a:r>
          </a:p>
        </p:txBody>
      </p:sp>
      <p:sp>
        <p:nvSpPr>
          <p:cNvPr id="7" name="Content Placeholder 6">
            <a:extLst>
              <a:ext uri="{FF2B5EF4-FFF2-40B4-BE49-F238E27FC236}">
                <a16:creationId xmlns:a16="http://schemas.microsoft.com/office/drawing/2014/main" id="{8EC08A8D-29BF-864A-9F8B-C0348E9DF39E}"/>
              </a:ext>
            </a:extLst>
          </p:cNvPr>
          <p:cNvSpPr>
            <a:spLocks noGrp="1"/>
          </p:cNvSpPr>
          <p:nvPr>
            <p:ph idx="1"/>
          </p:nvPr>
        </p:nvSpPr>
        <p:spPr>
          <a:xfrm>
            <a:off x="661768" y="1555600"/>
            <a:ext cx="8210866" cy="4351338"/>
          </a:xfrm>
        </p:spPr>
        <p:txBody>
          <a:bodyPr/>
          <a:lstStyle/>
          <a:p>
            <a:r>
              <a:rPr lang="en-US" u="sng" dirty="0"/>
              <a:t>Cables</a:t>
            </a:r>
            <a:r>
              <a:rPr lang="en-US" dirty="0"/>
              <a:t>: The seismic cables connect each geophone to the seismograph. There are evenly spaced </a:t>
            </a:r>
            <a:r>
              <a:rPr lang="en-US" i="1" dirty="0"/>
              <a:t>takeouts </a:t>
            </a:r>
            <a:r>
              <a:rPr lang="en-US" dirty="0"/>
              <a:t>along the long wires to connect the geophones.</a:t>
            </a:r>
            <a:endParaRPr lang="en-US" u="sng" dirty="0"/>
          </a:p>
        </p:txBody>
      </p:sp>
      <p:pic>
        <p:nvPicPr>
          <p:cNvPr id="8" name="Picture 7">
            <a:extLst>
              <a:ext uri="{FF2B5EF4-FFF2-40B4-BE49-F238E27FC236}">
                <a16:creationId xmlns:a16="http://schemas.microsoft.com/office/drawing/2014/main" id="{458DC792-F313-CD45-812A-35BC257C63CF}"/>
              </a:ext>
            </a:extLst>
          </p:cNvPr>
          <p:cNvPicPr>
            <a:picLocks noChangeAspect="1"/>
          </p:cNvPicPr>
          <p:nvPr/>
        </p:nvPicPr>
        <p:blipFill rotWithShape="1">
          <a:blip r:embed="rId3"/>
          <a:srcRect l="339" t="8022" r="630" b="12109"/>
          <a:stretch/>
        </p:blipFill>
        <p:spPr>
          <a:xfrm>
            <a:off x="6096000" y="3319998"/>
            <a:ext cx="2875300" cy="2754995"/>
          </a:xfrm>
          <a:prstGeom prst="rect">
            <a:avLst/>
          </a:prstGeom>
        </p:spPr>
      </p:pic>
      <p:pic>
        <p:nvPicPr>
          <p:cNvPr id="9" name="Picture 8">
            <a:extLst>
              <a:ext uri="{FF2B5EF4-FFF2-40B4-BE49-F238E27FC236}">
                <a16:creationId xmlns:a16="http://schemas.microsoft.com/office/drawing/2014/main" id="{C51B50B2-AF0B-CE43-AC0E-F6F532EE639C}"/>
              </a:ext>
            </a:extLst>
          </p:cNvPr>
          <p:cNvPicPr>
            <a:picLocks noChangeAspect="1"/>
          </p:cNvPicPr>
          <p:nvPr/>
        </p:nvPicPr>
        <p:blipFill rotWithShape="1">
          <a:blip r:embed="rId4"/>
          <a:srcRect l="2142" r="79" b="768"/>
          <a:stretch/>
        </p:blipFill>
        <p:spPr>
          <a:xfrm>
            <a:off x="3241714" y="3319998"/>
            <a:ext cx="2755508" cy="2754995"/>
          </a:xfrm>
          <a:prstGeom prst="rect">
            <a:avLst/>
          </a:prstGeom>
        </p:spPr>
      </p:pic>
      <p:pic>
        <p:nvPicPr>
          <p:cNvPr id="10" name="Picture 9">
            <a:extLst>
              <a:ext uri="{FF2B5EF4-FFF2-40B4-BE49-F238E27FC236}">
                <a16:creationId xmlns:a16="http://schemas.microsoft.com/office/drawing/2014/main" id="{9155CFAA-8526-9F42-93D9-F86AECB3A0F2}"/>
              </a:ext>
            </a:extLst>
          </p:cNvPr>
          <p:cNvPicPr>
            <a:picLocks noChangeAspect="1"/>
          </p:cNvPicPr>
          <p:nvPr/>
        </p:nvPicPr>
        <p:blipFill rotWithShape="1">
          <a:blip r:embed="rId5"/>
          <a:srcRect l="73" t="-95" r="-276" b="-342"/>
          <a:stretch/>
        </p:blipFill>
        <p:spPr>
          <a:xfrm>
            <a:off x="217309" y="3319998"/>
            <a:ext cx="2925627" cy="2765778"/>
          </a:xfrm>
          <a:prstGeom prst="rect">
            <a:avLst/>
          </a:prstGeom>
        </p:spPr>
      </p:pic>
      <p:pic>
        <p:nvPicPr>
          <p:cNvPr id="5" name="Picture 4">
            <a:extLst>
              <a:ext uri="{FF2B5EF4-FFF2-40B4-BE49-F238E27FC236}">
                <a16:creationId xmlns:a16="http://schemas.microsoft.com/office/drawing/2014/main" id="{9C7DD409-62B3-1449-8F1A-BA37A6D4693F}"/>
              </a:ext>
            </a:extLst>
          </p:cNvPr>
          <p:cNvPicPr>
            <a:picLocks noChangeAspect="1"/>
          </p:cNvPicPr>
          <p:nvPr/>
        </p:nvPicPr>
        <p:blipFill>
          <a:blip r:embed="rId6"/>
          <a:stretch>
            <a:fillRect/>
          </a:stretch>
        </p:blipFill>
        <p:spPr>
          <a:xfrm>
            <a:off x="9070078" y="297140"/>
            <a:ext cx="2983336" cy="5777853"/>
          </a:xfrm>
          <a:prstGeom prst="rect">
            <a:avLst/>
          </a:prstGeom>
        </p:spPr>
      </p:pic>
      <p:sp>
        <p:nvSpPr>
          <p:cNvPr id="11" name="TextBox 10">
            <a:extLst>
              <a:ext uri="{FF2B5EF4-FFF2-40B4-BE49-F238E27FC236}">
                <a16:creationId xmlns:a16="http://schemas.microsoft.com/office/drawing/2014/main" id="{2EA4D93B-79D1-5443-B7F0-8CCC9A9ECDBE}"/>
              </a:ext>
            </a:extLst>
          </p:cNvPr>
          <p:cNvSpPr txBox="1"/>
          <p:nvPr/>
        </p:nvSpPr>
        <p:spPr>
          <a:xfrm>
            <a:off x="217309" y="5595298"/>
            <a:ext cx="1373518" cy="461665"/>
          </a:xfrm>
          <a:prstGeom prst="rect">
            <a:avLst/>
          </a:prstGeom>
          <a:noFill/>
        </p:spPr>
        <p:txBody>
          <a:bodyPr wrap="none" rtlCol="0">
            <a:spAutoFit/>
          </a:bodyPr>
          <a:lstStyle/>
          <a:p>
            <a:r>
              <a:rPr lang="en-US" sz="2400" b="1" dirty="0">
                <a:solidFill>
                  <a:schemeClr val="bg1"/>
                </a:solidFill>
              </a:rPr>
              <a:t>TAKEOUT</a:t>
            </a:r>
          </a:p>
        </p:txBody>
      </p:sp>
      <p:cxnSp>
        <p:nvCxnSpPr>
          <p:cNvPr id="13" name="Straight Arrow Connector 12">
            <a:extLst>
              <a:ext uri="{FF2B5EF4-FFF2-40B4-BE49-F238E27FC236}">
                <a16:creationId xmlns:a16="http://schemas.microsoft.com/office/drawing/2014/main" id="{24143A18-FA22-1F45-AE76-E5DA9F6B66F9}"/>
              </a:ext>
            </a:extLst>
          </p:cNvPr>
          <p:cNvCxnSpPr>
            <a:cxnSpLocks/>
          </p:cNvCxnSpPr>
          <p:nvPr/>
        </p:nvCxnSpPr>
        <p:spPr>
          <a:xfrm flipV="1">
            <a:off x="595281" y="5142734"/>
            <a:ext cx="242919" cy="503226"/>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0A576A2-0F5F-4543-B4E2-F600A73C6D8B}"/>
              </a:ext>
            </a:extLst>
          </p:cNvPr>
          <p:cNvSpPr txBox="1"/>
          <p:nvPr/>
        </p:nvSpPr>
        <p:spPr>
          <a:xfrm>
            <a:off x="4369958" y="5142734"/>
            <a:ext cx="1373518" cy="461665"/>
          </a:xfrm>
          <a:prstGeom prst="rect">
            <a:avLst/>
          </a:prstGeom>
          <a:noFill/>
        </p:spPr>
        <p:txBody>
          <a:bodyPr wrap="none" rtlCol="0">
            <a:spAutoFit/>
          </a:bodyPr>
          <a:lstStyle/>
          <a:p>
            <a:r>
              <a:rPr lang="en-US" sz="2400" b="1" dirty="0">
                <a:solidFill>
                  <a:schemeClr val="bg1"/>
                </a:solidFill>
              </a:rPr>
              <a:t>TAKEOUT</a:t>
            </a:r>
          </a:p>
        </p:txBody>
      </p:sp>
      <p:cxnSp>
        <p:nvCxnSpPr>
          <p:cNvPr id="16" name="Straight Arrow Connector 15">
            <a:extLst>
              <a:ext uri="{FF2B5EF4-FFF2-40B4-BE49-F238E27FC236}">
                <a16:creationId xmlns:a16="http://schemas.microsoft.com/office/drawing/2014/main" id="{122F419B-C25C-E546-A797-83B569CB9E9F}"/>
              </a:ext>
            </a:extLst>
          </p:cNvPr>
          <p:cNvCxnSpPr>
            <a:cxnSpLocks/>
            <a:stCxn id="15" idx="1"/>
          </p:cNvCxnSpPr>
          <p:nvPr/>
        </p:nvCxnSpPr>
        <p:spPr>
          <a:xfrm flipH="1" flipV="1">
            <a:off x="3946458" y="5343685"/>
            <a:ext cx="423500" cy="29882"/>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508171BC-0BB8-C44B-A7C6-E82BB24937D7}"/>
              </a:ext>
            </a:extLst>
          </p:cNvPr>
          <p:cNvSpPr txBox="1"/>
          <p:nvPr/>
        </p:nvSpPr>
        <p:spPr>
          <a:xfrm>
            <a:off x="7499116" y="4245722"/>
            <a:ext cx="1373518" cy="461665"/>
          </a:xfrm>
          <a:prstGeom prst="rect">
            <a:avLst/>
          </a:prstGeom>
          <a:noFill/>
        </p:spPr>
        <p:txBody>
          <a:bodyPr wrap="none" rtlCol="0">
            <a:spAutoFit/>
          </a:bodyPr>
          <a:lstStyle/>
          <a:p>
            <a:r>
              <a:rPr lang="en-US" sz="2400" b="1" dirty="0">
                <a:solidFill>
                  <a:schemeClr val="bg1"/>
                </a:solidFill>
              </a:rPr>
              <a:t>TAKEOUT</a:t>
            </a:r>
          </a:p>
        </p:txBody>
      </p:sp>
      <p:cxnSp>
        <p:nvCxnSpPr>
          <p:cNvPr id="19" name="Straight Arrow Connector 18">
            <a:extLst>
              <a:ext uri="{FF2B5EF4-FFF2-40B4-BE49-F238E27FC236}">
                <a16:creationId xmlns:a16="http://schemas.microsoft.com/office/drawing/2014/main" id="{72E9982A-037F-774F-A7BF-AEC202E4F9F7}"/>
              </a:ext>
            </a:extLst>
          </p:cNvPr>
          <p:cNvCxnSpPr>
            <a:cxnSpLocks/>
          </p:cNvCxnSpPr>
          <p:nvPr/>
        </p:nvCxnSpPr>
        <p:spPr>
          <a:xfrm flipH="1">
            <a:off x="7861386" y="4692267"/>
            <a:ext cx="159559" cy="666359"/>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9515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6DC4-2923-2C49-8778-46DE987B40B4}"/>
              </a:ext>
            </a:extLst>
          </p:cNvPr>
          <p:cNvSpPr>
            <a:spLocks noGrp="1"/>
          </p:cNvSpPr>
          <p:nvPr>
            <p:ph type="title"/>
          </p:nvPr>
        </p:nvSpPr>
        <p:spPr/>
        <p:txBody>
          <a:bodyPr/>
          <a:lstStyle/>
          <a:p>
            <a:r>
              <a:rPr lang="en-US" dirty="0"/>
              <a:t>Data acquisition: equipment</a:t>
            </a:r>
          </a:p>
        </p:txBody>
      </p:sp>
      <p:sp>
        <p:nvSpPr>
          <p:cNvPr id="6" name="TextBox 5">
            <a:extLst>
              <a:ext uri="{FF2B5EF4-FFF2-40B4-BE49-F238E27FC236}">
                <a16:creationId xmlns:a16="http://schemas.microsoft.com/office/drawing/2014/main" id="{BD845BEC-4BE7-0A40-B579-69CE3A51C2FE}"/>
              </a:ext>
            </a:extLst>
          </p:cNvPr>
          <p:cNvSpPr txBox="1"/>
          <p:nvPr/>
        </p:nvSpPr>
        <p:spPr>
          <a:xfrm>
            <a:off x="8956884" y="6581001"/>
            <a:ext cx="3235116" cy="276999"/>
          </a:xfrm>
          <a:prstGeom prst="rect">
            <a:avLst/>
          </a:prstGeom>
          <a:noFill/>
        </p:spPr>
        <p:txBody>
          <a:bodyPr wrap="none" rtlCol="0">
            <a:spAutoFit/>
          </a:bodyPr>
          <a:lstStyle/>
          <a:p>
            <a:r>
              <a:rPr lang="en-US" sz="1200" i="1" dirty="0">
                <a:solidFill>
                  <a:schemeClr val="bg1"/>
                </a:solidFill>
              </a:rPr>
              <a:t>Image credit: J. Louie, University of Nevada-Reno</a:t>
            </a:r>
          </a:p>
        </p:txBody>
      </p:sp>
      <p:sp>
        <p:nvSpPr>
          <p:cNvPr id="7" name="Content Placeholder 6">
            <a:extLst>
              <a:ext uri="{FF2B5EF4-FFF2-40B4-BE49-F238E27FC236}">
                <a16:creationId xmlns:a16="http://schemas.microsoft.com/office/drawing/2014/main" id="{8EC08A8D-29BF-864A-9F8B-C0348E9DF39E}"/>
              </a:ext>
            </a:extLst>
          </p:cNvPr>
          <p:cNvSpPr>
            <a:spLocks noGrp="1"/>
          </p:cNvSpPr>
          <p:nvPr>
            <p:ph idx="1"/>
          </p:nvPr>
        </p:nvSpPr>
        <p:spPr>
          <a:xfrm>
            <a:off x="776831" y="1463547"/>
            <a:ext cx="10515600" cy="4351338"/>
          </a:xfrm>
        </p:spPr>
        <p:txBody>
          <a:bodyPr>
            <a:normAutofit/>
          </a:bodyPr>
          <a:lstStyle/>
          <a:p>
            <a:r>
              <a:rPr lang="en-US" sz="2400" u="sng" dirty="0"/>
              <a:t>Seismic source (“shot”)</a:t>
            </a:r>
            <a:r>
              <a:rPr lang="en-US" sz="2400" dirty="0"/>
              <a:t>: To generate waves in the ground, some kind of mechanical impulse is used. Most frequently this is a sledge hammer swung by a person to strike a steel plate, or a heavy weight that is dropped with the help of a machine. Special trucks with large vibrating weights are also used as a seismic source.</a:t>
            </a:r>
            <a:endParaRPr lang="en-US" sz="2400" u="sng" dirty="0"/>
          </a:p>
        </p:txBody>
      </p:sp>
      <p:pic>
        <p:nvPicPr>
          <p:cNvPr id="3" name="Picture 2">
            <a:extLst>
              <a:ext uri="{FF2B5EF4-FFF2-40B4-BE49-F238E27FC236}">
                <a16:creationId xmlns:a16="http://schemas.microsoft.com/office/drawing/2014/main" id="{BB552C93-6997-934A-BFE4-62ED54397E80}"/>
              </a:ext>
            </a:extLst>
          </p:cNvPr>
          <p:cNvPicPr>
            <a:picLocks noChangeAspect="1"/>
          </p:cNvPicPr>
          <p:nvPr/>
        </p:nvPicPr>
        <p:blipFill>
          <a:blip r:embed="rId2"/>
          <a:stretch>
            <a:fillRect/>
          </a:stretch>
        </p:blipFill>
        <p:spPr>
          <a:xfrm>
            <a:off x="973211" y="3236885"/>
            <a:ext cx="2494143" cy="2852976"/>
          </a:xfrm>
          <a:prstGeom prst="rect">
            <a:avLst/>
          </a:prstGeom>
        </p:spPr>
      </p:pic>
      <p:pic>
        <p:nvPicPr>
          <p:cNvPr id="4" name="Picture 3">
            <a:extLst>
              <a:ext uri="{FF2B5EF4-FFF2-40B4-BE49-F238E27FC236}">
                <a16:creationId xmlns:a16="http://schemas.microsoft.com/office/drawing/2014/main" id="{6215492C-8106-5344-8DEE-AAFE94F82BA3}"/>
              </a:ext>
            </a:extLst>
          </p:cNvPr>
          <p:cNvPicPr>
            <a:picLocks noChangeAspect="1"/>
          </p:cNvPicPr>
          <p:nvPr/>
        </p:nvPicPr>
        <p:blipFill>
          <a:blip r:embed="rId3"/>
          <a:stretch>
            <a:fillRect/>
          </a:stretch>
        </p:blipFill>
        <p:spPr>
          <a:xfrm>
            <a:off x="3528724" y="3229292"/>
            <a:ext cx="2773885" cy="2860569"/>
          </a:xfrm>
          <a:prstGeom prst="rect">
            <a:avLst/>
          </a:prstGeom>
        </p:spPr>
      </p:pic>
      <p:pic>
        <p:nvPicPr>
          <p:cNvPr id="8" name="Picture 7">
            <a:extLst>
              <a:ext uri="{FF2B5EF4-FFF2-40B4-BE49-F238E27FC236}">
                <a16:creationId xmlns:a16="http://schemas.microsoft.com/office/drawing/2014/main" id="{0887FE4B-4A0E-4A42-9D97-EFA84A7F23A8}"/>
              </a:ext>
            </a:extLst>
          </p:cNvPr>
          <p:cNvPicPr>
            <a:picLocks noChangeAspect="1"/>
          </p:cNvPicPr>
          <p:nvPr/>
        </p:nvPicPr>
        <p:blipFill>
          <a:blip r:embed="rId4"/>
          <a:stretch>
            <a:fillRect/>
          </a:stretch>
        </p:blipFill>
        <p:spPr>
          <a:xfrm>
            <a:off x="6404892" y="3229292"/>
            <a:ext cx="4663971" cy="2860569"/>
          </a:xfrm>
          <a:prstGeom prst="rect">
            <a:avLst/>
          </a:prstGeom>
        </p:spPr>
      </p:pic>
      <p:sp>
        <p:nvSpPr>
          <p:cNvPr id="10" name="TextBox 9">
            <a:extLst>
              <a:ext uri="{FF2B5EF4-FFF2-40B4-BE49-F238E27FC236}">
                <a16:creationId xmlns:a16="http://schemas.microsoft.com/office/drawing/2014/main" id="{1764751A-CC23-1840-80A0-386EDC27658D}"/>
              </a:ext>
            </a:extLst>
          </p:cNvPr>
          <p:cNvSpPr txBox="1"/>
          <p:nvPr/>
        </p:nvSpPr>
        <p:spPr>
          <a:xfrm>
            <a:off x="1343005" y="5628196"/>
            <a:ext cx="1619546" cy="461665"/>
          </a:xfrm>
          <a:prstGeom prst="rect">
            <a:avLst/>
          </a:prstGeom>
          <a:noFill/>
        </p:spPr>
        <p:txBody>
          <a:bodyPr wrap="none" rtlCol="0">
            <a:spAutoFit/>
          </a:bodyPr>
          <a:lstStyle/>
          <a:p>
            <a:r>
              <a:rPr lang="en-US" sz="2400" b="1" dirty="0">
                <a:solidFill>
                  <a:schemeClr val="bg1"/>
                </a:solidFill>
              </a:rPr>
              <a:t>VIBRO-SEIS</a:t>
            </a:r>
          </a:p>
        </p:txBody>
      </p:sp>
      <p:sp>
        <p:nvSpPr>
          <p:cNvPr id="11" name="TextBox 10">
            <a:extLst>
              <a:ext uri="{FF2B5EF4-FFF2-40B4-BE49-F238E27FC236}">
                <a16:creationId xmlns:a16="http://schemas.microsoft.com/office/drawing/2014/main" id="{969303A6-5E74-5F41-B38D-B897581302D5}"/>
              </a:ext>
            </a:extLst>
          </p:cNvPr>
          <p:cNvSpPr txBox="1"/>
          <p:nvPr/>
        </p:nvSpPr>
        <p:spPr>
          <a:xfrm>
            <a:off x="7552538" y="5628193"/>
            <a:ext cx="2462534" cy="461665"/>
          </a:xfrm>
          <a:prstGeom prst="rect">
            <a:avLst/>
          </a:prstGeom>
          <a:noFill/>
        </p:spPr>
        <p:txBody>
          <a:bodyPr wrap="none" rtlCol="0">
            <a:spAutoFit/>
          </a:bodyPr>
          <a:lstStyle/>
          <a:p>
            <a:r>
              <a:rPr lang="en-US" sz="2400" b="1" dirty="0">
                <a:solidFill>
                  <a:schemeClr val="bg1"/>
                </a:solidFill>
              </a:rPr>
              <a:t>SLEDGE HAMMER</a:t>
            </a:r>
          </a:p>
        </p:txBody>
      </p:sp>
      <p:sp>
        <p:nvSpPr>
          <p:cNvPr id="12" name="TextBox 11">
            <a:extLst>
              <a:ext uri="{FF2B5EF4-FFF2-40B4-BE49-F238E27FC236}">
                <a16:creationId xmlns:a16="http://schemas.microsoft.com/office/drawing/2014/main" id="{E759E867-4AD2-A247-8601-E6F64F15ED51}"/>
              </a:ext>
            </a:extLst>
          </p:cNvPr>
          <p:cNvSpPr txBox="1"/>
          <p:nvPr/>
        </p:nvSpPr>
        <p:spPr>
          <a:xfrm>
            <a:off x="3894296" y="5628194"/>
            <a:ext cx="2042739" cy="461665"/>
          </a:xfrm>
          <a:prstGeom prst="rect">
            <a:avLst/>
          </a:prstGeom>
          <a:noFill/>
        </p:spPr>
        <p:txBody>
          <a:bodyPr wrap="none" rtlCol="0">
            <a:spAutoFit/>
          </a:bodyPr>
          <a:lstStyle/>
          <a:p>
            <a:r>
              <a:rPr lang="en-US" sz="2400" b="1" dirty="0">
                <a:solidFill>
                  <a:schemeClr val="bg1"/>
                </a:solidFill>
              </a:rPr>
              <a:t>WEIGHT-DROP</a:t>
            </a:r>
          </a:p>
        </p:txBody>
      </p:sp>
      <p:sp>
        <p:nvSpPr>
          <p:cNvPr id="13" name="TextBox 12">
            <a:extLst>
              <a:ext uri="{FF2B5EF4-FFF2-40B4-BE49-F238E27FC236}">
                <a16:creationId xmlns:a16="http://schemas.microsoft.com/office/drawing/2014/main" id="{7F172930-1FAE-CE43-8424-6339C6BA2897}"/>
              </a:ext>
            </a:extLst>
          </p:cNvPr>
          <p:cNvSpPr txBox="1"/>
          <p:nvPr/>
        </p:nvSpPr>
        <p:spPr>
          <a:xfrm>
            <a:off x="8956884" y="6354375"/>
            <a:ext cx="2837956" cy="276999"/>
          </a:xfrm>
          <a:prstGeom prst="rect">
            <a:avLst/>
          </a:prstGeom>
          <a:noFill/>
        </p:spPr>
        <p:txBody>
          <a:bodyPr wrap="none" rtlCol="0">
            <a:spAutoFit/>
          </a:bodyPr>
          <a:lstStyle/>
          <a:p>
            <a:r>
              <a:rPr lang="en-US" sz="1200" i="1" dirty="0">
                <a:solidFill>
                  <a:schemeClr val="bg1"/>
                </a:solidFill>
              </a:rPr>
              <a:t>Image credit: Andy Parsekian, U. Wyoming</a:t>
            </a:r>
          </a:p>
        </p:txBody>
      </p:sp>
    </p:spTree>
    <p:extLst>
      <p:ext uri="{BB962C8B-B14F-4D97-AF65-F5344CB8AC3E}">
        <p14:creationId xmlns:p14="http://schemas.microsoft.com/office/powerpoint/2010/main" val="3430976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6DC4-2923-2C49-8778-46DE987B40B4}"/>
              </a:ext>
            </a:extLst>
          </p:cNvPr>
          <p:cNvSpPr>
            <a:spLocks noGrp="1"/>
          </p:cNvSpPr>
          <p:nvPr>
            <p:ph type="title"/>
          </p:nvPr>
        </p:nvSpPr>
        <p:spPr/>
        <p:txBody>
          <a:bodyPr/>
          <a:lstStyle/>
          <a:p>
            <a:r>
              <a:rPr lang="en-US" dirty="0"/>
              <a:t>Data acquisition: equipment</a:t>
            </a:r>
          </a:p>
        </p:txBody>
      </p:sp>
      <p:sp>
        <p:nvSpPr>
          <p:cNvPr id="6" name="TextBox 5">
            <a:extLst>
              <a:ext uri="{FF2B5EF4-FFF2-40B4-BE49-F238E27FC236}">
                <a16:creationId xmlns:a16="http://schemas.microsoft.com/office/drawing/2014/main" id="{BD845BEC-4BE7-0A40-B579-69CE3A51C2FE}"/>
              </a:ext>
            </a:extLst>
          </p:cNvPr>
          <p:cNvSpPr txBox="1"/>
          <p:nvPr/>
        </p:nvSpPr>
        <p:spPr>
          <a:xfrm>
            <a:off x="8956884" y="6581001"/>
            <a:ext cx="3235116" cy="276999"/>
          </a:xfrm>
          <a:prstGeom prst="rect">
            <a:avLst/>
          </a:prstGeom>
          <a:noFill/>
        </p:spPr>
        <p:txBody>
          <a:bodyPr wrap="none" rtlCol="0">
            <a:spAutoFit/>
          </a:bodyPr>
          <a:lstStyle/>
          <a:p>
            <a:r>
              <a:rPr lang="en-US" sz="1200" i="1" dirty="0">
                <a:solidFill>
                  <a:schemeClr val="bg1"/>
                </a:solidFill>
              </a:rPr>
              <a:t>Image credit: J. Louie, University of Nevada-Reno</a:t>
            </a:r>
          </a:p>
        </p:txBody>
      </p:sp>
      <p:sp>
        <p:nvSpPr>
          <p:cNvPr id="7" name="Content Placeholder 6">
            <a:extLst>
              <a:ext uri="{FF2B5EF4-FFF2-40B4-BE49-F238E27FC236}">
                <a16:creationId xmlns:a16="http://schemas.microsoft.com/office/drawing/2014/main" id="{8EC08A8D-29BF-864A-9F8B-C0348E9DF39E}"/>
              </a:ext>
            </a:extLst>
          </p:cNvPr>
          <p:cNvSpPr>
            <a:spLocks noGrp="1"/>
          </p:cNvSpPr>
          <p:nvPr>
            <p:ph idx="1"/>
          </p:nvPr>
        </p:nvSpPr>
        <p:spPr>
          <a:xfrm>
            <a:off x="838200" y="2064963"/>
            <a:ext cx="5777392" cy="3007779"/>
          </a:xfrm>
        </p:spPr>
        <p:txBody>
          <a:bodyPr>
            <a:normAutofit/>
          </a:bodyPr>
          <a:lstStyle/>
          <a:p>
            <a:r>
              <a:rPr lang="en-US" sz="2400" u="sng" dirty="0"/>
              <a:t>Control computer</a:t>
            </a:r>
            <a:r>
              <a:rPr lang="en-US" sz="2400" dirty="0"/>
              <a:t>: The seismograph is connected to a computer for overall measurement control and data storage. Surveyors make choices about where the seismic sources are located, where and how geophones are distributed, and how waves are recorded, all based on what kind of data they want to collect.</a:t>
            </a:r>
            <a:endParaRPr lang="en-US" sz="2400" u="sng" dirty="0"/>
          </a:p>
        </p:txBody>
      </p:sp>
      <p:pic>
        <p:nvPicPr>
          <p:cNvPr id="5" name="Picture 4">
            <a:extLst>
              <a:ext uri="{FF2B5EF4-FFF2-40B4-BE49-F238E27FC236}">
                <a16:creationId xmlns:a16="http://schemas.microsoft.com/office/drawing/2014/main" id="{EDF750E3-1DAB-E840-BD33-6226B90C13C2}"/>
              </a:ext>
            </a:extLst>
          </p:cNvPr>
          <p:cNvPicPr>
            <a:picLocks noChangeAspect="1"/>
          </p:cNvPicPr>
          <p:nvPr/>
        </p:nvPicPr>
        <p:blipFill>
          <a:blip r:embed="rId2"/>
          <a:stretch>
            <a:fillRect/>
          </a:stretch>
        </p:blipFill>
        <p:spPr>
          <a:xfrm>
            <a:off x="6913881" y="1386927"/>
            <a:ext cx="4746253" cy="4504577"/>
          </a:xfrm>
          <a:prstGeom prst="rect">
            <a:avLst/>
          </a:prstGeom>
        </p:spPr>
      </p:pic>
    </p:spTree>
    <p:extLst>
      <p:ext uri="{BB962C8B-B14F-4D97-AF65-F5344CB8AC3E}">
        <p14:creationId xmlns:p14="http://schemas.microsoft.com/office/powerpoint/2010/main" val="9976146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6DC4-2923-2C49-8778-46DE987B40B4}"/>
              </a:ext>
            </a:extLst>
          </p:cNvPr>
          <p:cNvSpPr>
            <a:spLocks noGrp="1"/>
          </p:cNvSpPr>
          <p:nvPr>
            <p:ph type="title"/>
          </p:nvPr>
        </p:nvSpPr>
        <p:spPr/>
        <p:txBody>
          <a:bodyPr/>
          <a:lstStyle/>
          <a:p>
            <a:r>
              <a:rPr lang="en-US" dirty="0"/>
              <a:t>Data acquisition: setup</a:t>
            </a:r>
          </a:p>
        </p:txBody>
      </p:sp>
      <p:sp>
        <p:nvSpPr>
          <p:cNvPr id="6" name="TextBox 5">
            <a:extLst>
              <a:ext uri="{FF2B5EF4-FFF2-40B4-BE49-F238E27FC236}">
                <a16:creationId xmlns:a16="http://schemas.microsoft.com/office/drawing/2014/main" id="{BD845BEC-4BE7-0A40-B579-69CE3A51C2FE}"/>
              </a:ext>
            </a:extLst>
          </p:cNvPr>
          <p:cNvSpPr txBox="1"/>
          <p:nvPr/>
        </p:nvSpPr>
        <p:spPr>
          <a:xfrm>
            <a:off x="8956884" y="6581001"/>
            <a:ext cx="3235116" cy="276999"/>
          </a:xfrm>
          <a:prstGeom prst="rect">
            <a:avLst/>
          </a:prstGeom>
          <a:noFill/>
        </p:spPr>
        <p:txBody>
          <a:bodyPr wrap="none" rtlCol="0">
            <a:spAutoFit/>
          </a:bodyPr>
          <a:lstStyle/>
          <a:p>
            <a:r>
              <a:rPr lang="en-US" sz="1200" i="1" dirty="0">
                <a:solidFill>
                  <a:schemeClr val="bg1"/>
                </a:solidFill>
              </a:rPr>
              <a:t>Image credit: J. Louie, University of Nevada-Reno</a:t>
            </a:r>
          </a:p>
        </p:txBody>
      </p:sp>
      <p:sp>
        <p:nvSpPr>
          <p:cNvPr id="7" name="Content Placeholder 6">
            <a:extLst>
              <a:ext uri="{FF2B5EF4-FFF2-40B4-BE49-F238E27FC236}">
                <a16:creationId xmlns:a16="http://schemas.microsoft.com/office/drawing/2014/main" id="{8EC08A8D-29BF-864A-9F8B-C0348E9DF39E}"/>
              </a:ext>
            </a:extLst>
          </p:cNvPr>
          <p:cNvSpPr>
            <a:spLocks noGrp="1"/>
          </p:cNvSpPr>
          <p:nvPr>
            <p:ph idx="1"/>
          </p:nvPr>
        </p:nvSpPr>
        <p:spPr>
          <a:xfrm>
            <a:off x="457710" y="1414451"/>
            <a:ext cx="8029639" cy="4440164"/>
          </a:xfrm>
        </p:spPr>
        <p:txBody>
          <a:bodyPr>
            <a:normAutofit/>
          </a:bodyPr>
          <a:lstStyle/>
          <a:p>
            <a:r>
              <a:rPr lang="en-US" sz="2400" u="sng" dirty="0"/>
              <a:t>Line length</a:t>
            </a:r>
            <a:r>
              <a:rPr lang="en-US" sz="2400" dirty="0"/>
              <a:t>: A common consideration is how long to make the seismic line. These are almost always straight, if possible.  This will depend on the subsurface structure and the measurement objective (see Exercise 1 of Unit 3).</a:t>
            </a:r>
          </a:p>
          <a:p>
            <a:pPr marL="0" indent="0">
              <a:buNone/>
            </a:pPr>
            <a:endParaRPr lang="en-US" sz="2400" dirty="0"/>
          </a:p>
          <a:p>
            <a:r>
              <a:rPr lang="en-US" sz="2400" u="sng" dirty="0"/>
              <a:t>Geophone spacing</a:t>
            </a:r>
            <a:r>
              <a:rPr lang="en-US" sz="2400" dirty="0"/>
              <a:t>: A related choice is the spacing between geophones.  The closer the spacing, the easier it will be to detect thin layers. Often this is very important with the soil on the surface which can be less than one meter thick. </a:t>
            </a:r>
          </a:p>
        </p:txBody>
      </p:sp>
      <p:pic>
        <p:nvPicPr>
          <p:cNvPr id="8" name="Picture 7">
            <a:extLst>
              <a:ext uri="{FF2B5EF4-FFF2-40B4-BE49-F238E27FC236}">
                <a16:creationId xmlns:a16="http://schemas.microsoft.com/office/drawing/2014/main" id="{71201C4D-829C-FE4B-BE83-0E1350E3C990}"/>
              </a:ext>
            </a:extLst>
          </p:cNvPr>
          <p:cNvPicPr>
            <a:picLocks noChangeAspect="1"/>
          </p:cNvPicPr>
          <p:nvPr/>
        </p:nvPicPr>
        <p:blipFill>
          <a:blip r:embed="rId2"/>
          <a:stretch>
            <a:fillRect/>
          </a:stretch>
        </p:blipFill>
        <p:spPr>
          <a:xfrm>
            <a:off x="9070078" y="297140"/>
            <a:ext cx="2983336" cy="5777853"/>
          </a:xfrm>
          <a:prstGeom prst="rect">
            <a:avLst/>
          </a:prstGeom>
        </p:spPr>
      </p:pic>
    </p:spTree>
    <p:extLst>
      <p:ext uri="{BB962C8B-B14F-4D97-AF65-F5344CB8AC3E}">
        <p14:creationId xmlns:p14="http://schemas.microsoft.com/office/powerpoint/2010/main" val="21539375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20770</TotalTime>
  <Words>931</Words>
  <Application>Microsoft Macintosh PowerPoint</Application>
  <PresentationFormat>Widescreen</PresentationFormat>
  <Paragraphs>64</Paragraphs>
  <Slides>12</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Avenir Book</vt:lpstr>
      <vt:lpstr>Calibri</vt:lpstr>
      <vt:lpstr>Calibri Light</vt:lpstr>
      <vt:lpstr>Office Theme</vt:lpstr>
      <vt:lpstr>Shallow Seismic Refraction – Unit 3  Part 1: Field data acquisition and instrument setup</vt:lpstr>
      <vt:lpstr>PowerPoint Presentation</vt:lpstr>
      <vt:lpstr>A problem to be solved using refraction seismology</vt:lpstr>
      <vt:lpstr>Data acquisition: equipment</vt:lpstr>
      <vt:lpstr>Data acquisition: equipment</vt:lpstr>
      <vt:lpstr>Data acquisition: equipment</vt:lpstr>
      <vt:lpstr>Data acquisition: equipment</vt:lpstr>
      <vt:lpstr>Data acquisition: equipment</vt:lpstr>
      <vt:lpstr>Data acquisition: setup</vt:lpstr>
      <vt:lpstr>Data acquisition: setup</vt:lpstr>
      <vt:lpstr>Data acquisition: setup</vt:lpstr>
      <vt:lpstr>Data acquisition: making predictions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Shallow Seismic Refraction Module</dc:title>
  <dc:creator>reviewer</dc:creator>
  <cp:lastModifiedBy>Microsoft Office User</cp:lastModifiedBy>
  <cp:revision>149</cp:revision>
  <cp:lastPrinted>2020-01-31T15:56:57Z</cp:lastPrinted>
  <dcterms:created xsi:type="dcterms:W3CDTF">2020-01-19T20:26:21Z</dcterms:created>
  <dcterms:modified xsi:type="dcterms:W3CDTF">2023-08-09T21:48:29Z</dcterms:modified>
</cp:coreProperties>
</file>

<file path=docProps/thumbnail.jpeg>
</file>